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86" r:id="rId3"/>
    <p:sldId id="285" r:id="rId4"/>
    <p:sldId id="275" r:id="rId5"/>
    <p:sldId id="288" r:id="rId6"/>
    <p:sldId id="287" r:id="rId7"/>
    <p:sldId id="276" r:id="rId8"/>
    <p:sldId id="289" r:id="rId9"/>
    <p:sldId id="293" r:id="rId10"/>
    <p:sldId id="294" r:id="rId11"/>
  </p:sldIdLst>
  <p:sldSz cx="18288000" cy="10287000"/>
  <p:notesSz cx="6858000" cy="9144000"/>
  <p:embeddedFontLst>
    <p:embeddedFont>
      <p:font typeface="Montserrat" panose="00000500000000000000" pitchFamily="2" charset="0"/>
      <p:regular r:id="rId13"/>
      <p:bold r:id="rId14"/>
      <p:italic r:id="rId15"/>
      <p:boldItalic r:id="rId16"/>
    </p:embeddedFont>
    <p:embeddedFont>
      <p:font typeface="Poppins" panose="00000500000000000000" pitchFamily="2"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816"/>
    <a:srgbClr val="0B3284"/>
    <a:srgbClr val="4F81BD"/>
    <a:srgbClr val="193378"/>
    <a:srgbClr val="50B7DB"/>
    <a:srgbClr val="74D2E8"/>
    <a:srgbClr val="51C7E3"/>
    <a:srgbClr val="D0D8E8"/>
    <a:srgbClr val="CCDCFF"/>
    <a:srgbClr val="158A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48" d="100"/>
          <a:sy n="48" d="100"/>
        </p:scale>
        <p:origin x="1022" y="77"/>
      </p:cViewPr>
      <p:guideLst>
        <p:guide orient="horz" pos="2136"/>
        <p:guide pos="2880"/>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100" d="100"/>
        <a:sy n="100" d="100"/>
      </p:scale>
      <p:origin x="0" y="-22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1FD26-E890-461A-AD34-137EA0765FE4}" type="datetimeFigureOut">
              <a:rPr lang="en-IN" smtClean="0"/>
              <a:t>07-05-2024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175B3-7197-4863-9CAE-DB873B7FCEFE}" type="slidenum">
              <a:rPr lang="en-IN" smtClean="0"/>
              <a:t>‹#›</a:t>
            </a:fld>
            <a:endParaRPr lang="en-IN"/>
          </a:p>
        </p:txBody>
      </p:sp>
    </p:spTree>
    <p:extLst>
      <p:ext uri="{BB962C8B-B14F-4D97-AF65-F5344CB8AC3E}">
        <p14:creationId xmlns:p14="http://schemas.microsoft.com/office/powerpoint/2010/main" val="3623712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1</a:t>
            </a:fld>
            <a:endParaRPr lang="en-IN"/>
          </a:p>
        </p:txBody>
      </p:sp>
    </p:spTree>
    <p:extLst>
      <p:ext uri="{BB962C8B-B14F-4D97-AF65-F5344CB8AC3E}">
        <p14:creationId xmlns:p14="http://schemas.microsoft.com/office/powerpoint/2010/main" val="3969283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10</a:t>
            </a:fld>
            <a:endParaRPr lang="en-IN"/>
          </a:p>
        </p:txBody>
      </p:sp>
    </p:spTree>
    <p:extLst>
      <p:ext uri="{BB962C8B-B14F-4D97-AF65-F5344CB8AC3E}">
        <p14:creationId xmlns:p14="http://schemas.microsoft.com/office/powerpoint/2010/main" val="2089201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2</a:t>
            </a:fld>
            <a:endParaRPr lang="en-IN"/>
          </a:p>
        </p:txBody>
      </p:sp>
    </p:spTree>
    <p:extLst>
      <p:ext uri="{BB962C8B-B14F-4D97-AF65-F5344CB8AC3E}">
        <p14:creationId xmlns:p14="http://schemas.microsoft.com/office/powerpoint/2010/main" val="66737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3</a:t>
            </a:fld>
            <a:endParaRPr lang="en-IN"/>
          </a:p>
        </p:txBody>
      </p:sp>
    </p:spTree>
    <p:extLst>
      <p:ext uri="{BB962C8B-B14F-4D97-AF65-F5344CB8AC3E}">
        <p14:creationId xmlns:p14="http://schemas.microsoft.com/office/powerpoint/2010/main" val="868518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4</a:t>
            </a:fld>
            <a:endParaRPr lang="en-IN"/>
          </a:p>
        </p:txBody>
      </p:sp>
    </p:spTree>
    <p:extLst>
      <p:ext uri="{BB962C8B-B14F-4D97-AF65-F5344CB8AC3E}">
        <p14:creationId xmlns:p14="http://schemas.microsoft.com/office/powerpoint/2010/main" val="464865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5</a:t>
            </a:fld>
            <a:endParaRPr lang="en-IN"/>
          </a:p>
        </p:txBody>
      </p:sp>
    </p:spTree>
    <p:extLst>
      <p:ext uri="{BB962C8B-B14F-4D97-AF65-F5344CB8AC3E}">
        <p14:creationId xmlns:p14="http://schemas.microsoft.com/office/powerpoint/2010/main" val="2642907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6</a:t>
            </a:fld>
            <a:endParaRPr lang="en-IN"/>
          </a:p>
        </p:txBody>
      </p:sp>
    </p:spTree>
    <p:extLst>
      <p:ext uri="{BB962C8B-B14F-4D97-AF65-F5344CB8AC3E}">
        <p14:creationId xmlns:p14="http://schemas.microsoft.com/office/powerpoint/2010/main" val="2960238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7</a:t>
            </a:fld>
            <a:endParaRPr lang="en-IN"/>
          </a:p>
        </p:txBody>
      </p:sp>
    </p:spTree>
    <p:extLst>
      <p:ext uri="{BB962C8B-B14F-4D97-AF65-F5344CB8AC3E}">
        <p14:creationId xmlns:p14="http://schemas.microsoft.com/office/powerpoint/2010/main" val="367584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8</a:t>
            </a:fld>
            <a:endParaRPr lang="en-IN"/>
          </a:p>
        </p:txBody>
      </p:sp>
    </p:spTree>
    <p:extLst>
      <p:ext uri="{BB962C8B-B14F-4D97-AF65-F5344CB8AC3E}">
        <p14:creationId xmlns:p14="http://schemas.microsoft.com/office/powerpoint/2010/main" val="154926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1175B3-7197-4863-9CAE-DB873B7FCEFE}" type="slidenum">
              <a:rPr lang="en-IN" smtClean="0"/>
              <a:t>9</a:t>
            </a:fld>
            <a:endParaRPr lang="en-IN"/>
          </a:p>
        </p:txBody>
      </p:sp>
    </p:spTree>
    <p:extLst>
      <p:ext uri="{BB962C8B-B14F-4D97-AF65-F5344CB8AC3E}">
        <p14:creationId xmlns:p14="http://schemas.microsoft.com/office/powerpoint/2010/main" val="412412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svg"/><Relationship Id="rId10" Type="http://schemas.openxmlformats.org/officeDocument/2006/relationships/image" Target="../media/image44.png"/><Relationship Id="rId4" Type="http://schemas.openxmlformats.org/officeDocument/2006/relationships/image" Target="../media/image12.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7.png"/><Relationship Id="rId10" Type="http://schemas.openxmlformats.org/officeDocument/2006/relationships/image" Target="../media/image16.sv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21.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3.png"/><Relationship Id="rId5" Type="http://schemas.openxmlformats.org/officeDocument/2006/relationships/image" Target="../media/image13.svg"/><Relationship Id="rId15" Type="http://schemas.openxmlformats.org/officeDocument/2006/relationships/image" Target="../media/image25.png"/><Relationship Id="rId10"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sv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21.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4.png"/><Relationship Id="rId5" Type="http://schemas.openxmlformats.org/officeDocument/2006/relationships/image" Target="../media/image13.sv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14.png"/><Relationship Id="rId10" Type="http://schemas.openxmlformats.org/officeDocument/2006/relationships/image" Target="../media/image36.png"/><Relationship Id="rId4" Type="http://schemas.openxmlformats.org/officeDocument/2006/relationships/image" Target="../media/image13.sv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4.png"/><Relationship Id="rId5" Type="http://schemas.openxmlformats.org/officeDocument/2006/relationships/image" Target="../media/image13.svg"/><Relationship Id="rId15" Type="http://schemas.openxmlformats.org/officeDocument/2006/relationships/image" Target="../media/image42.png"/><Relationship Id="rId10" Type="http://schemas.openxmlformats.org/officeDocument/2006/relationships/image" Target="../media/image40.svg"/><Relationship Id="rId4" Type="http://schemas.openxmlformats.org/officeDocument/2006/relationships/image" Target="../media/image12.png"/><Relationship Id="rId9" Type="http://schemas.openxmlformats.org/officeDocument/2006/relationships/image" Target="../media/image39.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43.png"/><Relationship Id="rId5" Type="http://schemas.openxmlformats.org/officeDocument/2006/relationships/image" Target="../media/image14.png"/><Relationship Id="rId10" Type="http://schemas.openxmlformats.org/officeDocument/2006/relationships/image" Target="../media/image41.png"/><Relationship Id="rId4" Type="http://schemas.openxmlformats.org/officeDocument/2006/relationships/image" Target="../media/image2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et of blue and white dots&#10;&#10;Description automatically generated">
            <a:extLst>
              <a:ext uri="{FF2B5EF4-FFF2-40B4-BE49-F238E27FC236}">
                <a16:creationId xmlns:a16="http://schemas.microsoft.com/office/drawing/2014/main" id="{FE20DFF5-BEF2-A56B-52A4-BB325FC49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4" y="5890774"/>
            <a:ext cx="14407902" cy="10725286"/>
          </a:xfrm>
          <a:prstGeom prst="rect">
            <a:avLst/>
          </a:prstGeom>
        </p:spPr>
      </p:pic>
      <p:sp>
        <p:nvSpPr>
          <p:cNvPr id="3" name="TextBox 3"/>
          <p:cNvSpPr txBox="1"/>
          <p:nvPr/>
        </p:nvSpPr>
        <p:spPr>
          <a:xfrm>
            <a:off x="1417680" y="3690743"/>
            <a:ext cx="10012320" cy="1785104"/>
          </a:xfrm>
          <a:prstGeom prst="rect">
            <a:avLst/>
          </a:prstGeom>
        </p:spPr>
        <p:txBody>
          <a:bodyPr wrap="square" lIns="0" tIns="0" rIns="0" bIns="0" rtlCol="0" anchor="t">
            <a:spAutoFit/>
          </a:bodyPr>
          <a:lstStyle/>
          <a:p>
            <a:pPr marL="0" lvl="0" indent="0" algn="l" rtl="0">
              <a:spcBef>
                <a:spcPts val="0"/>
              </a:spcBef>
              <a:spcAft>
                <a:spcPts val="0"/>
              </a:spcAft>
              <a:buClr>
                <a:schemeClr val="dk1"/>
              </a:buClr>
              <a:buSzPts val="1100"/>
              <a:buFont typeface="Arial"/>
              <a:buNone/>
            </a:pPr>
            <a:r>
              <a:rPr lang="en-IN" sz="7200" b="1" dirty="0">
                <a:solidFill>
                  <a:srgbClr val="0B3284"/>
                </a:solidFill>
                <a:latin typeface="Poppins"/>
                <a:ea typeface="Poppins"/>
                <a:cs typeface="Poppins"/>
                <a:sym typeface="Poppins"/>
              </a:rPr>
              <a:t>NEURAL SEARCH </a:t>
            </a:r>
          </a:p>
          <a:p>
            <a:pPr marL="0" lvl="0" indent="0" algn="l" rtl="0">
              <a:spcBef>
                <a:spcPts val="0"/>
              </a:spcBef>
              <a:spcAft>
                <a:spcPts val="0"/>
              </a:spcAft>
              <a:buClr>
                <a:schemeClr val="dk1"/>
              </a:buClr>
              <a:buSzPts val="1100"/>
              <a:buFont typeface="Arial"/>
              <a:buNone/>
            </a:pPr>
            <a:r>
              <a:rPr lang="en-IN" sz="4000" kern="1400" spc="50" dirty="0">
                <a:solidFill>
                  <a:srgbClr val="0B3284"/>
                </a:solidFill>
                <a:latin typeface="Poppins"/>
                <a:ea typeface="Poppins"/>
                <a:cs typeface="Poppins"/>
                <a:sym typeface="Poppins"/>
              </a:rPr>
              <a:t>System For University</a:t>
            </a:r>
          </a:p>
        </p:txBody>
      </p:sp>
      <p:sp>
        <p:nvSpPr>
          <p:cNvPr id="11" name="Freeform 11"/>
          <p:cNvSpPr/>
          <p:nvPr/>
        </p:nvSpPr>
        <p:spPr>
          <a:xfrm>
            <a:off x="16964134" y="4095889"/>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Freeform 12"/>
          <p:cNvSpPr/>
          <p:nvPr/>
        </p:nvSpPr>
        <p:spPr>
          <a:xfrm>
            <a:off x="6706387" y="8816528"/>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9144000" y="1518081"/>
            <a:ext cx="414431" cy="422350"/>
          </a:xfrm>
          <a:custGeom>
            <a:avLst/>
            <a:gdLst/>
            <a:ahLst/>
            <a:cxnLst/>
            <a:rect l="l" t="t" r="r" b="b"/>
            <a:pathLst>
              <a:path w="414431" h="422350">
                <a:moveTo>
                  <a:pt x="0" y="0"/>
                </a:moveTo>
                <a:lnTo>
                  <a:pt x="414431" y="0"/>
                </a:lnTo>
                <a:lnTo>
                  <a:pt x="414431" y="422350"/>
                </a:lnTo>
                <a:lnTo>
                  <a:pt x="0" y="42235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TextBox 22">
            <a:extLst>
              <a:ext uri="{FF2B5EF4-FFF2-40B4-BE49-F238E27FC236}">
                <a16:creationId xmlns:a16="http://schemas.microsoft.com/office/drawing/2014/main" id="{81998333-FC64-B6B3-F81A-8BF2BD2EDF0F}"/>
              </a:ext>
            </a:extLst>
          </p:cNvPr>
          <p:cNvSpPr txBox="1"/>
          <p:nvPr/>
        </p:nvSpPr>
        <p:spPr>
          <a:xfrm>
            <a:off x="5021580" y="6871454"/>
            <a:ext cx="11750040" cy="369332"/>
          </a:xfrm>
          <a:prstGeom prst="rect">
            <a:avLst/>
          </a:prstGeom>
          <a:noFill/>
        </p:spPr>
        <p:txBody>
          <a:bodyPr wrap="square">
            <a:spAutoFit/>
          </a:bodyPr>
          <a:lstStyle/>
          <a:p>
            <a:endParaRPr lang="en-IN" dirty="0"/>
          </a:p>
        </p:txBody>
      </p:sp>
      <p:pic>
        <p:nvPicPr>
          <p:cNvPr id="38" name="Picture 37">
            <a:extLst>
              <a:ext uri="{FF2B5EF4-FFF2-40B4-BE49-F238E27FC236}">
                <a16:creationId xmlns:a16="http://schemas.microsoft.com/office/drawing/2014/main" id="{54EB00F4-0F8F-5D17-C064-82CDE1FAC16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005134" y="3390900"/>
            <a:ext cx="2422814" cy="2422814"/>
          </a:xfrm>
          <a:prstGeom prst="rect">
            <a:avLst/>
          </a:prstGeom>
        </p:spPr>
      </p:pic>
      <p:sp>
        <p:nvSpPr>
          <p:cNvPr id="4" name="Freeform 18">
            <a:extLst>
              <a:ext uri="{FF2B5EF4-FFF2-40B4-BE49-F238E27FC236}">
                <a16:creationId xmlns:a16="http://schemas.microsoft.com/office/drawing/2014/main" id="{056BF4B6-2877-8959-9C57-3E57A51D6F10}"/>
              </a:ext>
            </a:extLst>
          </p:cNvPr>
          <p:cNvSpPr/>
          <p:nvPr/>
        </p:nvSpPr>
        <p:spPr>
          <a:xfrm>
            <a:off x="2286000" y="62796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7" name="Picture 6" descr="A robot with blue and silver body&#10;&#10;Description automatically generated with medium confidence">
            <a:extLst>
              <a:ext uri="{FF2B5EF4-FFF2-40B4-BE49-F238E27FC236}">
                <a16:creationId xmlns:a16="http://schemas.microsoft.com/office/drawing/2014/main" id="{6C4A5250-99DD-9C22-A7A4-86C6A30125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9201" y="-14781"/>
            <a:ext cx="9308532" cy="10301782"/>
          </a:xfrm>
          <a:prstGeom prst="rect">
            <a:avLst/>
          </a:prstGeom>
        </p:spPr>
      </p:pic>
      <p:pic>
        <p:nvPicPr>
          <p:cNvPr id="2" name="Picture 1" descr="A set of blue and white dots&#10;&#10;Description automatically generated">
            <a:extLst>
              <a:ext uri="{FF2B5EF4-FFF2-40B4-BE49-F238E27FC236}">
                <a16:creationId xmlns:a16="http://schemas.microsoft.com/office/drawing/2014/main" id="{5F3FF39D-801A-6CA3-EE86-BAE69D5ED11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69963"/>
          <a:stretch/>
        </p:blipFill>
        <p:spPr>
          <a:xfrm flipH="1">
            <a:off x="21963206" y="8262818"/>
            <a:ext cx="5758951" cy="1287666"/>
          </a:xfrm>
          <a:prstGeom prst="rect">
            <a:avLst/>
          </a:prstGeom>
        </p:spPr>
      </p:pic>
      <p:pic>
        <p:nvPicPr>
          <p:cNvPr id="5" name="Picture 4">
            <a:extLst>
              <a:ext uri="{FF2B5EF4-FFF2-40B4-BE49-F238E27FC236}">
                <a16:creationId xmlns:a16="http://schemas.microsoft.com/office/drawing/2014/main" id="{AF7881F8-7035-B524-559B-E945C152018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flipH="1">
            <a:off x="27964983" y="4545327"/>
            <a:ext cx="5607491" cy="5607491"/>
          </a:xfrm>
          <a:prstGeom prst="rect">
            <a:avLst/>
          </a:prstGeom>
        </p:spPr>
      </p:pic>
      <p:pic>
        <p:nvPicPr>
          <p:cNvPr id="8" name="Picture 7" descr="A blue brain with white lights&#10;&#10;Description automatically generated">
            <a:extLst>
              <a:ext uri="{FF2B5EF4-FFF2-40B4-BE49-F238E27FC236}">
                <a16:creationId xmlns:a16="http://schemas.microsoft.com/office/drawing/2014/main" id="{DEEB98F5-66B8-2BF1-711D-420ACE60E0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12871" y="6546658"/>
            <a:ext cx="3191688" cy="25913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6664386-F137-1E54-DD1F-F318DC906673}"/>
              </a:ext>
            </a:extLst>
          </p:cNvPr>
          <p:cNvSpPr>
            <a:spLocks noGrp="1" noRot="1" noMove="1" noResize="1" noEditPoints="1" noAdjustHandles="1" noChangeArrowheads="1" noChangeShapeType="1"/>
          </p:cNvSpPr>
          <p:nvPr/>
        </p:nvSpPr>
        <p:spPr>
          <a:xfrm>
            <a:off x="0" y="0"/>
            <a:ext cx="19431000" cy="10287000"/>
          </a:xfrm>
          <a:prstGeom prst="rect">
            <a:avLst/>
          </a:prstGeom>
          <a:solidFill>
            <a:srgbClr val="0008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descr="A set of blue and white dots&#10;&#10;Description automatically generated">
            <a:extLst>
              <a:ext uri="{FF2B5EF4-FFF2-40B4-BE49-F238E27FC236}">
                <a16:creationId xmlns:a16="http://schemas.microsoft.com/office/drawing/2014/main" id="{833DD7B2-E611-53DA-F11D-73FE034274F4}"/>
              </a:ext>
            </a:extLst>
          </p:cNvPr>
          <p:cNvPicPr>
            <a:picLocks noChangeAspect="1"/>
          </p:cNvPicPr>
          <p:nvPr/>
        </p:nvPicPr>
        <p:blipFill rotWithShape="1">
          <a:blip r:embed="rId3">
            <a:extLst>
              <a:ext uri="{28A0092B-C50C-407E-A947-70E740481C1C}">
                <a14:useLocalDpi xmlns:a14="http://schemas.microsoft.com/office/drawing/2010/main" val="0"/>
              </a:ext>
            </a:extLst>
          </a:blip>
          <a:srcRect b="73584"/>
          <a:stretch/>
        </p:blipFill>
        <p:spPr>
          <a:xfrm flipH="1">
            <a:off x="-227480" y="8052328"/>
            <a:ext cx="14407902" cy="2833159"/>
          </a:xfrm>
          <a:prstGeom prst="rect">
            <a:avLst/>
          </a:prstGeom>
        </p:spPr>
      </p:pic>
      <p:grpSp>
        <p:nvGrpSpPr>
          <p:cNvPr id="82" name="Group 81">
            <a:extLst>
              <a:ext uri="{FF2B5EF4-FFF2-40B4-BE49-F238E27FC236}">
                <a16:creationId xmlns:a16="http://schemas.microsoft.com/office/drawing/2014/main" id="{813C13F4-73A3-768F-F132-9C75BDB3508A}"/>
              </a:ext>
            </a:extLst>
          </p:cNvPr>
          <p:cNvGrpSpPr/>
          <p:nvPr/>
        </p:nvGrpSpPr>
        <p:grpSpPr>
          <a:xfrm>
            <a:off x="16538253" y="8936385"/>
            <a:ext cx="1902881" cy="643732"/>
            <a:chOff x="16538253" y="8936385"/>
            <a:chExt cx="1902881" cy="643732"/>
          </a:xfrm>
        </p:grpSpPr>
        <p:grpSp>
          <p:nvGrpSpPr>
            <p:cNvPr id="83" name="Group 3">
              <a:extLst>
                <a:ext uri="{FF2B5EF4-FFF2-40B4-BE49-F238E27FC236}">
                  <a16:creationId xmlns:a16="http://schemas.microsoft.com/office/drawing/2014/main" id="{762422CE-C3EA-34C6-A44A-8F5C7CACBEEB}"/>
                </a:ext>
              </a:extLst>
            </p:cNvPr>
            <p:cNvGrpSpPr/>
            <p:nvPr/>
          </p:nvGrpSpPr>
          <p:grpSpPr>
            <a:xfrm rot="5400000">
              <a:off x="17231949" y="8310586"/>
              <a:ext cx="515490" cy="1902880"/>
              <a:chOff x="0" y="0"/>
              <a:chExt cx="660400" cy="1951851"/>
            </a:xfrm>
            <a:gradFill>
              <a:gsLst>
                <a:gs pos="65000">
                  <a:srgbClr val="308AAC"/>
                </a:gs>
                <a:gs pos="0">
                  <a:srgbClr val="2BC0C6"/>
                </a:gs>
              </a:gsLst>
              <a:lin ang="5400000" scaled="1"/>
            </a:gradFill>
          </p:grpSpPr>
          <p:sp>
            <p:nvSpPr>
              <p:cNvPr id="88" name="Freeform 4">
                <a:extLst>
                  <a:ext uri="{FF2B5EF4-FFF2-40B4-BE49-F238E27FC236}">
                    <a16:creationId xmlns:a16="http://schemas.microsoft.com/office/drawing/2014/main" id="{1CFD4849-D736-DE42-5BBF-CE5AA8B04DDB}"/>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grpFill/>
            </p:spPr>
            <p:txBody>
              <a:bodyPr/>
              <a:lstStyle/>
              <a:p>
                <a:endParaRPr lang="en-IN" dirty="0"/>
              </a:p>
            </p:txBody>
          </p:sp>
          <p:sp>
            <p:nvSpPr>
              <p:cNvPr id="89" name="TextBox 5">
                <a:extLst>
                  <a:ext uri="{FF2B5EF4-FFF2-40B4-BE49-F238E27FC236}">
                    <a16:creationId xmlns:a16="http://schemas.microsoft.com/office/drawing/2014/main" id="{8CC17754-BF22-477F-5B9A-F06184AC78CD}"/>
                  </a:ext>
                </a:extLst>
              </p:cNvPr>
              <p:cNvSpPr txBox="1"/>
              <p:nvPr/>
            </p:nvSpPr>
            <p:spPr>
              <a:xfrm>
                <a:off x="0" y="753"/>
                <a:ext cx="660400" cy="1815326"/>
              </a:xfrm>
              <a:prstGeom prst="rect">
                <a:avLst/>
              </a:prstGeom>
              <a:solidFill>
                <a:schemeClr val="bg1"/>
              </a:solidFill>
              <a:effectLst>
                <a:softEdge rad="0"/>
              </a:effectLst>
            </p:spPr>
            <p:txBody>
              <a:bodyPr lIns="50800" tIns="50800" rIns="50800" bIns="50800" rtlCol="0" anchor="ctr"/>
              <a:lstStyle/>
              <a:p>
                <a:pPr algn="ctr">
                  <a:lnSpc>
                    <a:spcPts val="2220"/>
                  </a:lnSpc>
                </a:pPr>
                <a:endParaRPr dirty="0"/>
              </a:p>
            </p:txBody>
          </p:sp>
        </p:grpSp>
        <p:grpSp>
          <p:nvGrpSpPr>
            <p:cNvPr id="84" name="Group 6">
              <a:extLst>
                <a:ext uri="{FF2B5EF4-FFF2-40B4-BE49-F238E27FC236}">
                  <a16:creationId xmlns:a16="http://schemas.microsoft.com/office/drawing/2014/main" id="{CF1B2E2C-B77A-3B4C-39D2-F28C216DDF92}"/>
                </a:ext>
              </a:extLst>
            </p:cNvPr>
            <p:cNvGrpSpPr/>
            <p:nvPr/>
          </p:nvGrpSpPr>
          <p:grpSpPr>
            <a:xfrm>
              <a:off x="16538253" y="8936385"/>
              <a:ext cx="643732" cy="643732"/>
              <a:chOff x="0" y="0"/>
              <a:chExt cx="812800" cy="812800"/>
            </a:xfrm>
          </p:grpSpPr>
          <p:sp>
            <p:nvSpPr>
              <p:cNvPr id="86" name="Freeform 7">
                <a:extLst>
                  <a:ext uri="{FF2B5EF4-FFF2-40B4-BE49-F238E27FC236}">
                    <a16:creationId xmlns:a16="http://schemas.microsoft.com/office/drawing/2014/main" id="{E85EC448-EE55-4AED-1EBD-4D7EB0E286D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txBody>
              <a:bodyPr/>
              <a:lstStyle/>
              <a:p>
                <a:endParaRPr lang="en-IN"/>
              </a:p>
            </p:txBody>
          </p:sp>
          <p:sp>
            <p:nvSpPr>
              <p:cNvPr id="87" name="TextBox 8">
                <a:extLst>
                  <a:ext uri="{FF2B5EF4-FFF2-40B4-BE49-F238E27FC236}">
                    <a16:creationId xmlns:a16="http://schemas.microsoft.com/office/drawing/2014/main" id="{E4DE0C73-DC39-B71D-A0F9-966A3923E5BC}"/>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85" name="Freeform 25">
              <a:extLst>
                <a:ext uri="{FF2B5EF4-FFF2-40B4-BE49-F238E27FC236}">
                  <a16:creationId xmlns:a16="http://schemas.microsoft.com/office/drawing/2014/main" id="{699FA724-3EF1-B090-30B3-6EC1003D95ED}"/>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pic>
        <p:nvPicPr>
          <p:cNvPr id="2" name="Picture 1">
            <a:extLst>
              <a:ext uri="{FF2B5EF4-FFF2-40B4-BE49-F238E27FC236}">
                <a16:creationId xmlns:a16="http://schemas.microsoft.com/office/drawing/2014/main" id="{8EBCDC0A-4105-BC1C-89EF-D6EB7627D74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9198431">
            <a:off x="17124542" y="-858609"/>
            <a:ext cx="2897575" cy="2897575"/>
          </a:xfrm>
          <a:prstGeom prst="rect">
            <a:avLst/>
          </a:prstGeom>
        </p:spPr>
      </p:pic>
      <p:pic>
        <p:nvPicPr>
          <p:cNvPr id="35" name="Picture 34">
            <a:extLst>
              <a:ext uri="{FF2B5EF4-FFF2-40B4-BE49-F238E27FC236}">
                <a16:creationId xmlns:a16="http://schemas.microsoft.com/office/drawing/2014/main" id="{04B7C1D0-945A-C095-15B1-5DD73958D77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10698050" y="1562100"/>
            <a:ext cx="11334205" cy="11334205"/>
          </a:xfrm>
          <a:prstGeom prst="rect">
            <a:avLst/>
          </a:prstGeom>
        </p:spPr>
      </p:pic>
      <p:grpSp>
        <p:nvGrpSpPr>
          <p:cNvPr id="11" name="Group 10">
            <a:extLst>
              <a:ext uri="{FF2B5EF4-FFF2-40B4-BE49-F238E27FC236}">
                <a16:creationId xmlns:a16="http://schemas.microsoft.com/office/drawing/2014/main" id="{82121728-4D71-4F8B-FC48-4430ED1D14FD}"/>
              </a:ext>
            </a:extLst>
          </p:cNvPr>
          <p:cNvGrpSpPr/>
          <p:nvPr/>
        </p:nvGrpSpPr>
        <p:grpSpPr>
          <a:xfrm>
            <a:off x="586667" y="450906"/>
            <a:ext cx="1547987" cy="501594"/>
            <a:chOff x="3935730" y="1943141"/>
            <a:chExt cx="10416540" cy="3375268"/>
          </a:xfrm>
        </p:grpSpPr>
        <p:pic>
          <p:nvPicPr>
            <p:cNvPr id="12" name="Picture 11" descr="A black and white logo&#10;&#10;Description automatically generated">
              <a:extLst>
                <a:ext uri="{FF2B5EF4-FFF2-40B4-BE49-F238E27FC236}">
                  <a16:creationId xmlns:a16="http://schemas.microsoft.com/office/drawing/2014/main" id="{889A68C6-1E62-753E-41E7-4D489FCAB46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5730" y="2880361"/>
              <a:ext cx="10416540" cy="2438048"/>
            </a:xfrm>
            <a:prstGeom prst="rect">
              <a:avLst/>
            </a:prstGeom>
          </p:spPr>
        </p:pic>
        <p:grpSp>
          <p:nvGrpSpPr>
            <p:cNvPr id="18" name="Group 17">
              <a:extLst>
                <a:ext uri="{FF2B5EF4-FFF2-40B4-BE49-F238E27FC236}">
                  <a16:creationId xmlns:a16="http://schemas.microsoft.com/office/drawing/2014/main" id="{C33E1F6F-F3C8-1CD7-8DE1-59AC0A26E5A8}"/>
                </a:ext>
              </a:extLst>
            </p:cNvPr>
            <p:cNvGrpSpPr/>
            <p:nvPr/>
          </p:nvGrpSpPr>
          <p:grpSpPr>
            <a:xfrm>
              <a:off x="3935730" y="1943141"/>
              <a:ext cx="1977390" cy="502920"/>
              <a:chOff x="3935730" y="1943141"/>
              <a:chExt cx="1977390" cy="502920"/>
            </a:xfrm>
          </p:grpSpPr>
          <p:pic>
            <p:nvPicPr>
              <p:cNvPr id="19" name="Picture 18">
                <a:extLst>
                  <a:ext uri="{FF2B5EF4-FFF2-40B4-BE49-F238E27FC236}">
                    <a16:creationId xmlns:a16="http://schemas.microsoft.com/office/drawing/2014/main" id="{532D1234-53EB-E5A1-64D8-7CB1E38CE3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35730" y="1943141"/>
                <a:ext cx="502920" cy="502920"/>
              </a:xfrm>
              <a:prstGeom prst="rect">
                <a:avLst/>
              </a:prstGeom>
            </p:spPr>
          </p:pic>
          <p:pic>
            <p:nvPicPr>
              <p:cNvPr id="20" name="Picture 19">
                <a:extLst>
                  <a:ext uri="{FF2B5EF4-FFF2-40B4-BE49-F238E27FC236}">
                    <a16:creationId xmlns:a16="http://schemas.microsoft.com/office/drawing/2014/main" id="{6B913061-E095-125A-648D-52948BE381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410200" y="1943141"/>
                <a:ext cx="502920" cy="502920"/>
              </a:xfrm>
              <a:prstGeom prst="rect">
                <a:avLst/>
              </a:prstGeom>
            </p:spPr>
          </p:pic>
        </p:grpSp>
      </p:grpSp>
      <p:sp>
        <p:nvSpPr>
          <p:cNvPr id="9" name="TextBox 30">
            <a:extLst>
              <a:ext uri="{FF2B5EF4-FFF2-40B4-BE49-F238E27FC236}">
                <a16:creationId xmlns:a16="http://schemas.microsoft.com/office/drawing/2014/main" id="{8F0E6EBF-1C41-04BE-10B2-65081D5D8FAD}"/>
              </a:ext>
            </a:extLst>
          </p:cNvPr>
          <p:cNvSpPr txBox="1"/>
          <p:nvPr/>
        </p:nvSpPr>
        <p:spPr>
          <a:xfrm>
            <a:off x="880524" y="3373785"/>
            <a:ext cx="9475687" cy="3539430"/>
          </a:xfrm>
          <a:prstGeom prst="rect">
            <a:avLst/>
          </a:prstGeom>
        </p:spPr>
        <p:txBody>
          <a:bodyPr wrap="square" lIns="0" tIns="0" rIns="0" bIns="0" rtlCol="0" anchor="t">
            <a:spAutoFit/>
          </a:bodyPr>
          <a:lstStyle/>
          <a:p>
            <a:pPr marL="0" lvl="0" indent="0" algn="ctr" rtl="0">
              <a:spcBef>
                <a:spcPts val="0"/>
              </a:spcBef>
              <a:spcAft>
                <a:spcPts val="0"/>
              </a:spcAft>
              <a:buNone/>
            </a:pPr>
            <a:r>
              <a:rPr lang="en-US" sz="11500" b="1" dirty="0">
                <a:solidFill>
                  <a:schemeClr val="bg1"/>
                </a:solidFill>
                <a:latin typeface="Poppins" panose="00000500000000000000" pitchFamily="2" charset="0"/>
                <a:ea typeface="Poppins SemiBold"/>
                <a:cs typeface="Poppins" panose="00000500000000000000" pitchFamily="2" charset="0"/>
                <a:sym typeface="Poppins SemiBold"/>
              </a:rPr>
              <a:t>Thank </a:t>
            </a:r>
          </a:p>
          <a:p>
            <a:pPr marL="0" lvl="0" indent="0" algn="ctr" rtl="0">
              <a:spcBef>
                <a:spcPts val="0"/>
              </a:spcBef>
              <a:spcAft>
                <a:spcPts val="0"/>
              </a:spcAft>
              <a:buNone/>
            </a:pPr>
            <a:r>
              <a:rPr lang="en-US" sz="11500" b="1" dirty="0">
                <a:solidFill>
                  <a:schemeClr val="bg1"/>
                </a:solidFill>
                <a:latin typeface="Poppins" panose="00000500000000000000" pitchFamily="2" charset="0"/>
                <a:ea typeface="Poppins SemiBold"/>
                <a:cs typeface="Poppins" panose="00000500000000000000" pitchFamily="2" charset="0"/>
                <a:sym typeface="Poppins SemiBold"/>
              </a:rPr>
              <a:t>You</a:t>
            </a:r>
          </a:p>
        </p:txBody>
      </p:sp>
      <p:pic>
        <p:nvPicPr>
          <p:cNvPr id="10" name="Picture 9" descr="A robot with blue and white body&#10;&#10;Description automatically generated with medium confidence">
            <a:extLst>
              <a:ext uri="{FF2B5EF4-FFF2-40B4-BE49-F238E27FC236}">
                <a16:creationId xmlns:a16="http://schemas.microsoft.com/office/drawing/2014/main" id="{1A1744ED-FE57-C28E-CF10-20BFA2AA8F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09313" y="1225062"/>
            <a:ext cx="7264016" cy="9089528"/>
          </a:xfrm>
          <a:prstGeom prst="rect">
            <a:avLst/>
          </a:prstGeom>
        </p:spPr>
      </p:pic>
      <p:pic>
        <p:nvPicPr>
          <p:cNvPr id="22" name="Picture 21">
            <a:extLst>
              <a:ext uri="{FF2B5EF4-FFF2-40B4-BE49-F238E27FC236}">
                <a16:creationId xmlns:a16="http://schemas.microsoft.com/office/drawing/2014/main" id="{1A55C357-460C-A096-8ABB-315E5C118C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10776073" y="2113672"/>
            <a:ext cx="6059656" cy="6059656"/>
          </a:xfrm>
          <a:prstGeom prst="rect">
            <a:avLst/>
          </a:prstGeom>
        </p:spPr>
      </p:pic>
      <p:grpSp>
        <p:nvGrpSpPr>
          <p:cNvPr id="23" name="Group 22">
            <a:extLst>
              <a:ext uri="{FF2B5EF4-FFF2-40B4-BE49-F238E27FC236}">
                <a16:creationId xmlns:a16="http://schemas.microsoft.com/office/drawing/2014/main" id="{F9F1CA47-8C87-72BA-B54A-89E2EC10627C}"/>
              </a:ext>
            </a:extLst>
          </p:cNvPr>
          <p:cNvGrpSpPr/>
          <p:nvPr/>
        </p:nvGrpSpPr>
        <p:grpSpPr>
          <a:xfrm>
            <a:off x="-7590228" y="3582468"/>
            <a:ext cx="3778539" cy="3306620"/>
            <a:chOff x="-152400" y="2935356"/>
            <a:chExt cx="7067519" cy="6184824"/>
          </a:xfrm>
        </p:grpSpPr>
        <p:pic>
          <p:nvPicPr>
            <p:cNvPr id="24" name="Picture 23" descr="A blue brain with white lights&#10;&#10;Description automatically generated">
              <a:extLst>
                <a:ext uri="{FF2B5EF4-FFF2-40B4-BE49-F238E27FC236}">
                  <a16:creationId xmlns:a16="http://schemas.microsoft.com/office/drawing/2014/main" id="{C4A480AB-6788-9D38-BB03-F7F798A78B3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9175" y="2935356"/>
              <a:ext cx="4468678" cy="3628107"/>
            </a:xfrm>
            <a:prstGeom prst="rect">
              <a:avLst/>
            </a:prstGeom>
          </p:spPr>
        </p:pic>
        <p:pic>
          <p:nvPicPr>
            <p:cNvPr id="25" name="Picture 24" descr="A robot hand with a black background&#10;&#10;Description automatically generated">
              <a:extLst>
                <a:ext uri="{FF2B5EF4-FFF2-40B4-BE49-F238E27FC236}">
                  <a16:creationId xmlns:a16="http://schemas.microsoft.com/office/drawing/2014/main" id="{43650CED-93B9-6206-4E3C-324442F9A6F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152400" y="4408501"/>
              <a:ext cx="7067519" cy="4711679"/>
            </a:xfrm>
            <a:prstGeom prst="rect">
              <a:avLst/>
            </a:prstGeom>
          </p:spPr>
        </p:pic>
      </p:grpSp>
    </p:spTree>
    <p:extLst>
      <p:ext uri="{BB962C8B-B14F-4D97-AF65-F5344CB8AC3E}">
        <p14:creationId xmlns:p14="http://schemas.microsoft.com/office/powerpoint/2010/main" val="3614062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et of blue and white dots&#10;&#10;Description automatically generated">
            <a:extLst>
              <a:ext uri="{FF2B5EF4-FFF2-40B4-BE49-F238E27FC236}">
                <a16:creationId xmlns:a16="http://schemas.microsoft.com/office/drawing/2014/main" id="{64EDBA32-2672-70E6-D3CF-693A9E578488}"/>
              </a:ext>
            </a:extLst>
          </p:cNvPr>
          <p:cNvPicPr>
            <a:picLocks noChangeAspect="1"/>
          </p:cNvPicPr>
          <p:nvPr/>
        </p:nvPicPr>
        <p:blipFill rotWithShape="1">
          <a:blip r:embed="rId3">
            <a:extLst>
              <a:ext uri="{28A0092B-C50C-407E-A947-70E740481C1C}">
                <a14:useLocalDpi xmlns:a14="http://schemas.microsoft.com/office/drawing/2010/main" val="0"/>
              </a:ext>
            </a:extLst>
          </a:blip>
          <a:srcRect b="69963"/>
          <a:stretch/>
        </p:blipFill>
        <p:spPr>
          <a:xfrm flipH="1">
            <a:off x="-758018" y="8475182"/>
            <a:ext cx="14407902" cy="3221518"/>
          </a:xfrm>
          <a:prstGeom prst="rect">
            <a:avLst/>
          </a:prstGeom>
        </p:spPr>
      </p:pic>
      <p:sp>
        <p:nvSpPr>
          <p:cNvPr id="5" name="TextBox 30">
            <a:extLst>
              <a:ext uri="{FF2B5EF4-FFF2-40B4-BE49-F238E27FC236}">
                <a16:creationId xmlns:a16="http://schemas.microsoft.com/office/drawing/2014/main" id="{E043573B-86B4-946A-1AB8-3F7DE06491E8}"/>
              </a:ext>
            </a:extLst>
          </p:cNvPr>
          <p:cNvSpPr txBox="1"/>
          <p:nvPr/>
        </p:nvSpPr>
        <p:spPr>
          <a:xfrm>
            <a:off x="4743530" y="280548"/>
            <a:ext cx="9475687" cy="1538883"/>
          </a:xfrm>
          <a:prstGeom prst="rect">
            <a:avLst/>
          </a:prstGeom>
        </p:spPr>
        <p:txBody>
          <a:bodyPr wrap="square" lIns="0" tIns="0" rIns="0" bIns="0" rtlCol="0" anchor="t">
            <a:spAutoFit/>
          </a:bodyPr>
          <a:lstStyle/>
          <a:p>
            <a:pPr marL="0" lvl="0" indent="0" algn="ctr" rtl="0">
              <a:spcBef>
                <a:spcPts val="0"/>
              </a:spcBef>
              <a:spcAft>
                <a:spcPts val="0"/>
              </a:spcAft>
              <a:buNone/>
            </a:pPr>
            <a:r>
              <a:rPr lang="en-US" sz="4000" dirty="0">
                <a:solidFill>
                  <a:srgbClr val="0B3284"/>
                </a:solidFill>
                <a:latin typeface="Poppins" panose="00000500000000000000" pitchFamily="2" charset="0"/>
                <a:ea typeface="Poppins SemiBold"/>
                <a:cs typeface="Poppins" panose="00000500000000000000" pitchFamily="2" charset="0"/>
                <a:sym typeface="Poppins SemiBold"/>
              </a:rPr>
              <a:t>What is </a:t>
            </a:r>
          </a:p>
          <a:p>
            <a:pPr marL="0" lvl="0" indent="0" algn="ctr" rtl="0">
              <a:spcBef>
                <a:spcPts val="0"/>
              </a:spcBef>
              <a:spcAft>
                <a:spcPts val="0"/>
              </a:spcAft>
              <a:buNone/>
            </a:pPr>
            <a:r>
              <a:rPr lang="en-US" sz="6000" b="1" dirty="0">
                <a:solidFill>
                  <a:srgbClr val="0B3284"/>
                </a:solidFill>
                <a:latin typeface="Poppins" panose="00000500000000000000" pitchFamily="2" charset="0"/>
                <a:ea typeface="Poppins SemiBold"/>
                <a:cs typeface="Poppins" panose="00000500000000000000" pitchFamily="2" charset="0"/>
                <a:sym typeface="Poppins SemiBold"/>
              </a:rPr>
              <a:t>Neural search?</a:t>
            </a:r>
          </a:p>
        </p:txBody>
      </p:sp>
      <p:pic>
        <p:nvPicPr>
          <p:cNvPr id="35" name="Picture 34">
            <a:extLst>
              <a:ext uri="{FF2B5EF4-FFF2-40B4-BE49-F238E27FC236}">
                <a16:creationId xmlns:a16="http://schemas.microsoft.com/office/drawing/2014/main" id="{04B7C1D0-945A-C095-15B1-5DD73958D7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H="1">
            <a:off x="9395472" y="1796571"/>
            <a:ext cx="11334205" cy="11334205"/>
          </a:xfrm>
          <a:prstGeom prst="rect">
            <a:avLst/>
          </a:prstGeom>
        </p:spPr>
      </p:pic>
      <p:grpSp>
        <p:nvGrpSpPr>
          <p:cNvPr id="82" name="Group 81">
            <a:extLst>
              <a:ext uri="{FF2B5EF4-FFF2-40B4-BE49-F238E27FC236}">
                <a16:creationId xmlns:a16="http://schemas.microsoft.com/office/drawing/2014/main" id="{813C13F4-73A3-768F-F132-9C75BDB3508A}"/>
              </a:ext>
            </a:extLst>
          </p:cNvPr>
          <p:cNvGrpSpPr/>
          <p:nvPr/>
        </p:nvGrpSpPr>
        <p:grpSpPr>
          <a:xfrm>
            <a:off x="16538253" y="8936385"/>
            <a:ext cx="1902881" cy="643732"/>
            <a:chOff x="16538253" y="8936385"/>
            <a:chExt cx="1902881" cy="643732"/>
          </a:xfrm>
        </p:grpSpPr>
        <p:grpSp>
          <p:nvGrpSpPr>
            <p:cNvPr id="83" name="Group 3">
              <a:extLst>
                <a:ext uri="{FF2B5EF4-FFF2-40B4-BE49-F238E27FC236}">
                  <a16:creationId xmlns:a16="http://schemas.microsoft.com/office/drawing/2014/main" id="{762422CE-C3EA-34C6-A44A-8F5C7CACBEEB}"/>
                </a:ext>
              </a:extLst>
            </p:cNvPr>
            <p:cNvGrpSpPr/>
            <p:nvPr/>
          </p:nvGrpSpPr>
          <p:grpSpPr>
            <a:xfrm rot="5400000">
              <a:off x="17231949" y="8310586"/>
              <a:ext cx="515490" cy="1902880"/>
              <a:chOff x="0" y="0"/>
              <a:chExt cx="660400" cy="1951851"/>
            </a:xfrm>
            <a:gradFill>
              <a:gsLst>
                <a:gs pos="65000">
                  <a:srgbClr val="308AAC"/>
                </a:gs>
                <a:gs pos="0">
                  <a:srgbClr val="2BC0C6"/>
                </a:gs>
              </a:gsLst>
              <a:lin ang="5400000" scaled="1"/>
            </a:gradFill>
          </p:grpSpPr>
          <p:sp>
            <p:nvSpPr>
              <p:cNvPr id="88" name="Freeform 4">
                <a:extLst>
                  <a:ext uri="{FF2B5EF4-FFF2-40B4-BE49-F238E27FC236}">
                    <a16:creationId xmlns:a16="http://schemas.microsoft.com/office/drawing/2014/main" id="{1CFD4849-D736-DE42-5BBF-CE5AA8B04DDB}"/>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grpFill/>
            </p:spPr>
            <p:txBody>
              <a:bodyPr/>
              <a:lstStyle/>
              <a:p>
                <a:endParaRPr lang="en-IN" dirty="0"/>
              </a:p>
            </p:txBody>
          </p:sp>
          <p:sp>
            <p:nvSpPr>
              <p:cNvPr id="89" name="TextBox 5">
                <a:extLst>
                  <a:ext uri="{FF2B5EF4-FFF2-40B4-BE49-F238E27FC236}">
                    <a16:creationId xmlns:a16="http://schemas.microsoft.com/office/drawing/2014/main" id="{8CC17754-BF22-477F-5B9A-F06184AC78CD}"/>
                  </a:ext>
                </a:extLst>
              </p:cNvPr>
              <p:cNvSpPr txBox="1"/>
              <p:nvPr/>
            </p:nvSpPr>
            <p:spPr>
              <a:xfrm>
                <a:off x="0" y="9525"/>
                <a:ext cx="660400" cy="1815326"/>
              </a:xfrm>
              <a:prstGeom prst="rect">
                <a:avLst/>
              </a:prstGeom>
              <a:solidFill>
                <a:schemeClr val="bg1"/>
              </a:solidFill>
              <a:effectLst>
                <a:softEdge rad="0"/>
              </a:effectLst>
            </p:spPr>
            <p:txBody>
              <a:bodyPr lIns="50800" tIns="50800" rIns="50800" bIns="50800" rtlCol="0" anchor="ctr"/>
              <a:lstStyle/>
              <a:p>
                <a:pPr algn="ctr">
                  <a:lnSpc>
                    <a:spcPts val="2220"/>
                  </a:lnSpc>
                </a:pPr>
                <a:endParaRPr dirty="0"/>
              </a:p>
            </p:txBody>
          </p:sp>
        </p:grpSp>
        <p:grpSp>
          <p:nvGrpSpPr>
            <p:cNvPr id="84" name="Group 6">
              <a:extLst>
                <a:ext uri="{FF2B5EF4-FFF2-40B4-BE49-F238E27FC236}">
                  <a16:creationId xmlns:a16="http://schemas.microsoft.com/office/drawing/2014/main" id="{CF1B2E2C-B77A-3B4C-39D2-F28C216DDF92}"/>
                </a:ext>
              </a:extLst>
            </p:cNvPr>
            <p:cNvGrpSpPr/>
            <p:nvPr/>
          </p:nvGrpSpPr>
          <p:grpSpPr>
            <a:xfrm>
              <a:off x="16538253" y="8936385"/>
              <a:ext cx="643732" cy="643732"/>
              <a:chOff x="0" y="0"/>
              <a:chExt cx="812800" cy="812800"/>
            </a:xfrm>
          </p:grpSpPr>
          <p:sp>
            <p:nvSpPr>
              <p:cNvPr id="86" name="Freeform 7">
                <a:extLst>
                  <a:ext uri="{FF2B5EF4-FFF2-40B4-BE49-F238E27FC236}">
                    <a16:creationId xmlns:a16="http://schemas.microsoft.com/office/drawing/2014/main" id="{E85EC448-EE55-4AED-1EBD-4D7EB0E286D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txBody>
              <a:bodyPr/>
              <a:lstStyle/>
              <a:p>
                <a:endParaRPr lang="en-IN"/>
              </a:p>
            </p:txBody>
          </p:sp>
          <p:sp>
            <p:nvSpPr>
              <p:cNvPr id="87" name="TextBox 8">
                <a:extLst>
                  <a:ext uri="{FF2B5EF4-FFF2-40B4-BE49-F238E27FC236}">
                    <a16:creationId xmlns:a16="http://schemas.microsoft.com/office/drawing/2014/main" id="{E4DE0C73-DC39-B71D-A0F9-966A3923E5BC}"/>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85" name="Freeform 25">
              <a:extLst>
                <a:ext uri="{FF2B5EF4-FFF2-40B4-BE49-F238E27FC236}">
                  <a16:creationId xmlns:a16="http://schemas.microsoft.com/office/drawing/2014/main" id="{699FA724-3EF1-B090-30B3-6EC1003D95ED}"/>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pic>
        <p:nvPicPr>
          <p:cNvPr id="2" name="Picture 1">
            <a:extLst>
              <a:ext uri="{FF2B5EF4-FFF2-40B4-BE49-F238E27FC236}">
                <a16:creationId xmlns:a16="http://schemas.microsoft.com/office/drawing/2014/main" id="{8EBCDC0A-4105-BC1C-89EF-D6EB7627D74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rot="9198431">
            <a:off x="16598603" y="-940664"/>
            <a:ext cx="2897575" cy="2897575"/>
          </a:xfrm>
          <a:prstGeom prst="rect">
            <a:avLst/>
          </a:prstGeom>
        </p:spPr>
      </p:pic>
      <p:pic>
        <p:nvPicPr>
          <p:cNvPr id="7" name="Picture 6" descr="A blue brain with white lights&#10;&#10;Description automatically generated">
            <a:extLst>
              <a:ext uri="{FF2B5EF4-FFF2-40B4-BE49-F238E27FC236}">
                <a16:creationId xmlns:a16="http://schemas.microsoft.com/office/drawing/2014/main" id="{9A31CCF4-4712-03AD-E580-BDB21E8338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2722" y="3356474"/>
            <a:ext cx="7898412" cy="6412698"/>
          </a:xfrm>
          <a:prstGeom prst="rect">
            <a:avLst/>
          </a:prstGeom>
        </p:spPr>
      </p:pic>
      <p:grpSp>
        <p:nvGrpSpPr>
          <p:cNvPr id="15" name="Group 14">
            <a:extLst>
              <a:ext uri="{FF2B5EF4-FFF2-40B4-BE49-F238E27FC236}">
                <a16:creationId xmlns:a16="http://schemas.microsoft.com/office/drawing/2014/main" id="{DB948FEB-BCD1-7578-918D-EF86B8690427}"/>
              </a:ext>
            </a:extLst>
          </p:cNvPr>
          <p:cNvGrpSpPr/>
          <p:nvPr/>
        </p:nvGrpSpPr>
        <p:grpSpPr>
          <a:xfrm>
            <a:off x="1467842" y="3203996"/>
            <a:ext cx="8479235" cy="2080868"/>
            <a:chOff x="727601" y="4285744"/>
            <a:chExt cx="8479235" cy="2080868"/>
          </a:xfrm>
        </p:grpSpPr>
        <p:sp>
          <p:nvSpPr>
            <p:cNvPr id="16" name="TextBox 34">
              <a:extLst>
                <a:ext uri="{FF2B5EF4-FFF2-40B4-BE49-F238E27FC236}">
                  <a16:creationId xmlns:a16="http://schemas.microsoft.com/office/drawing/2014/main" id="{EF1E0B90-1F43-DF2C-B4F2-784F0D4C62C7}"/>
                </a:ext>
              </a:extLst>
            </p:cNvPr>
            <p:cNvSpPr txBox="1"/>
            <p:nvPr/>
          </p:nvSpPr>
          <p:spPr>
            <a:xfrm>
              <a:off x="1142809" y="4289860"/>
              <a:ext cx="8064027" cy="369332"/>
            </a:xfrm>
            <a:prstGeom prst="rect">
              <a:avLst/>
            </a:prstGeom>
          </p:spPr>
          <p:txBody>
            <a:bodyPr wrap="square" lIns="0" tIns="0" rIns="0" bIns="0" rtlCol="0" anchor="t">
              <a:spAutoFit/>
            </a:bodyPr>
            <a:lstStyle/>
            <a:p>
              <a:pPr marL="0" lvl="0" indent="0" algn="l" rtl="0">
                <a:spcBef>
                  <a:spcPts val="0"/>
                </a:spcBef>
                <a:spcAft>
                  <a:spcPts val="0"/>
                </a:spcAft>
                <a:buNone/>
              </a:pPr>
              <a:r>
                <a:rPr lang="en-IN" sz="2400" dirty="0">
                  <a:solidFill>
                    <a:srgbClr val="0B3284"/>
                  </a:solidFill>
                  <a:latin typeface="Poppins"/>
                  <a:ea typeface="Poppins"/>
                  <a:cs typeface="Poppins"/>
                  <a:sym typeface="Poppins"/>
                </a:rPr>
                <a:t>Neural search</a:t>
              </a:r>
            </a:p>
          </p:txBody>
        </p:sp>
        <p:sp>
          <p:nvSpPr>
            <p:cNvPr id="17" name="Freeform 13">
              <a:extLst>
                <a:ext uri="{FF2B5EF4-FFF2-40B4-BE49-F238E27FC236}">
                  <a16:creationId xmlns:a16="http://schemas.microsoft.com/office/drawing/2014/main" id="{27786EAE-0C74-EB76-8C92-D7F269DBACD2}"/>
                </a:ext>
              </a:extLst>
            </p:cNvPr>
            <p:cNvSpPr/>
            <p:nvPr/>
          </p:nvSpPr>
          <p:spPr>
            <a:xfrm>
              <a:off x="727601" y="4285744"/>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dirty="0"/>
            </a:p>
          </p:txBody>
        </p:sp>
        <p:sp>
          <p:nvSpPr>
            <p:cNvPr id="18" name="TextBox 17">
              <a:extLst>
                <a:ext uri="{FF2B5EF4-FFF2-40B4-BE49-F238E27FC236}">
                  <a16:creationId xmlns:a16="http://schemas.microsoft.com/office/drawing/2014/main" id="{FF21F7D4-F949-8EED-8DA6-C77950BBC0A0}"/>
                </a:ext>
              </a:extLst>
            </p:cNvPr>
            <p:cNvSpPr txBox="1"/>
            <p:nvPr/>
          </p:nvSpPr>
          <p:spPr>
            <a:xfrm>
              <a:off x="1142809" y="4762968"/>
              <a:ext cx="7694432" cy="1603644"/>
            </a:xfrm>
            <a:prstGeom prst="rect">
              <a:avLst/>
            </a:prstGeom>
            <a:noFill/>
          </p:spPr>
          <p:txBody>
            <a:bodyPr wrap="square">
              <a:spAutoFit/>
            </a:bodyPr>
            <a:lstStyle/>
            <a:p>
              <a:pPr lvl="0" algn="just" rtl="0">
                <a:lnSpc>
                  <a:spcPct val="140000"/>
                </a:lnSpc>
                <a:spcBef>
                  <a:spcPts val="0"/>
                </a:spcBef>
                <a:spcAft>
                  <a:spcPts val="0"/>
                </a:spcAft>
              </a:pPr>
              <a:r>
                <a:rPr lang="en-US" dirty="0">
                  <a:latin typeface="Montserrat" panose="00000500000000000000" pitchFamily="2" charset="0"/>
                  <a:ea typeface="Poppins"/>
                  <a:cs typeface="Poppins"/>
                  <a:sym typeface="Poppins"/>
                </a:rPr>
                <a:t>Neural search is a smarter way of searching for information. It uses artificial intelligence models inspired by the human brain to understand the meaning behind search queries and deliver more relevant results.</a:t>
              </a:r>
            </a:p>
          </p:txBody>
        </p:sp>
      </p:grpSp>
      <p:grpSp>
        <p:nvGrpSpPr>
          <p:cNvPr id="19" name="Group 18">
            <a:extLst>
              <a:ext uri="{FF2B5EF4-FFF2-40B4-BE49-F238E27FC236}">
                <a16:creationId xmlns:a16="http://schemas.microsoft.com/office/drawing/2014/main" id="{3B99B53D-8BF5-BEDD-E09A-15D26D123F09}"/>
              </a:ext>
            </a:extLst>
          </p:cNvPr>
          <p:cNvGrpSpPr/>
          <p:nvPr/>
        </p:nvGrpSpPr>
        <p:grpSpPr>
          <a:xfrm>
            <a:off x="1467842" y="5703805"/>
            <a:ext cx="8479235" cy="2468667"/>
            <a:chOff x="727601" y="4285744"/>
            <a:chExt cx="8479235" cy="2468667"/>
          </a:xfrm>
        </p:grpSpPr>
        <p:sp>
          <p:nvSpPr>
            <p:cNvPr id="20" name="TextBox 34">
              <a:extLst>
                <a:ext uri="{FF2B5EF4-FFF2-40B4-BE49-F238E27FC236}">
                  <a16:creationId xmlns:a16="http://schemas.microsoft.com/office/drawing/2014/main" id="{B9BDC48C-DC0E-9648-F88A-2921BD656E12}"/>
                </a:ext>
              </a:extLst>
            </p:cNvPr>
            <p:cNvSpPr txBox="1"/>
            <p:nvPr/>
          </p:nvSpPr>
          <p:spPr>
            <a:xfrm>
              <a:off x="1142809" y="4289860"/>
              <a:ext cx="8064027" cy="369332"/>
            </a:xfrm>
            <a:prstGeom prst="rect">
              <a:avLst/>
            </a:prstGeom>
          </p:spPr>
          <p:txBody>
            <a:bodyPr wrap="square" lIns="0" tIns="0" rIns="0" bIns="0" rtlCol="0" anchor="t">
              <a:spAutoFit/>
            </a:bodyPr>
            <a:lstStyle/>
            <a:p>
              <a:pPr marL="0" lvl="0" indent="0" algn="l" rtl="0">
                <a:spcBef>
                  <a:spcPts val="0"/>
                </a:spcBef>
                <a:spcAft>
                  <a:spcPts val="0"/>
                </a:spcAft>
                <a:buNone/>
              </a:pPr>
              <a:r>
                <a:rPr lang="en-IN" sz="2400" dirty="0">
                  <a:solidFill>
                    <a:srgbClr val="0B3284"/>
                  </a:solidFill>
                  <a:latin typeface="Poppins"/>
                  <a:ea typeface="Poppins"/>
                  <a:cs typeface="Poppins"/>
                  <a:sym typeface="Poppins"/>
                </a:rPr>
                <a:t>Key features</a:t>
              </a:r>
            </a:p>
          </p:txBody>
        </p:sp>
        <p:sp>
          <p:nvSpPr>
            <p:cNvPr id="21" name="Freeform 13">
              <a:extLst>
                <a:ext uri="{FF2B5EF4-FFF2-40B4-BE49-F238E27FC236}">
                  <a16:creationId xmlns:a16="http://schemas.microsoft.com/office/drawing/2014/main" id="{97551765-0BD1-EC05-96D5-91BA732BBF0D}"/>
                </a:ext>
              </a:extLst>
            </p:cNvPr>
            <p:cNvSpPr/>
            <p:nvPr/>
          </p:nvSpPr>
          <p:spPr>
            <a:xfrm>
              <a:off x="727601" y="4285744"/>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dirty="0"/>
            </a:p>
          </p:txBody>
        </p:sp>
        <p:sp>
          <p:nvSpPr>
            <p:cNvPr id="22" name="TextBox 21">
              <a:extLst>
                <a:ext uri="{FF2B5EF4-FFF2-40B4-BE49-F238E27FC236}">
                  <a16:creationId xmlns:a16="http://schemas.microsoft.com/office/drawing/2014/main" id="{385909DF-E390-E918-493B-685546A961F6}"/>
                </a:ext>
              </a:extLst>
            </p:cNvPr>
            <p:cNvSpPr txBox="1"/>
            <p:nvPr/>
          </p:nvSpPr>
          <p:spPr>
            <a:xfrm>
              <a:off x="1142809" y="4762968"/>
              <a:ext cx="7694432" cy="1991443"/>
            </a:xfrm>
            <a:prstGeom prst="rect">
              <a:avLst/>
            </a:prstGeom>
            <a:noFill/>
          </p:spPr>
          <p:txBody>
            <a:bodyPr wrap="square">
              <a:spAutoFit/>
            </a:bodyPr>
            <a:lstStyle/>
            <a:p>
              <a:pPr marL="285750" lvl="0" indent="-285750" algn="just" rtl="0">
                <a:lnSpc>
                  <a:spcPct val="140000"/>
                </a:lnSpc>
                <a:spcBef>
                  <a:spcPts val="0"/>
                </a:spcBef>
                <a:spcAft>
                  <a:spcPts val="0"/>
                </a:spcAft>
                <a:buFont typeface="Arial" panose="020B0604020202020204" pitchFamily="34" charset="0"/>
                <a:buChar char="•"/>
              </a:pPr>
              <a:r>
                <a:rPr lang="en-US" dirty="0">
                  <a:latin typeface="Montserrat" panose="00000500000000000000" pitchFamily="2" charset="0"/>
                  <a:ea typeface="Poppins"/>
                  <a:cs typeface="Poppins"/>
                  <a:sym typeface="Poppins"/>
                </a:rPr>
                <a:t>AI-based search technology</a:t>
              </a:r>
            </a:p>
            <a:p>
              <a:pPr marL="285750" lvl="0" indent="-285750" algn="just" rtl="0">
                <a:lnSpc>
                  <a:spcPct val="140000"/>
                </a:lnSpc>
                <a:spcBef>
                  <a:spcPts val="0"/>
                </a:spcBef>
                <a:spcAft>
                  <a:spcPts val="0"/>
                </a:spcAft>
                <a:buFont typeface="Arial" panose="020B0604020202020204" pitchFamily="34" charset="0"/>
                <a:buChar char="•"/>
              </a:pPr>
              <a:r>
                <a:rPr lang="en-US" dirty="0">
                  <a:latin typeface="Montserrat" panose="00000500000000000000" pitchFamily="2" charset="0"/>
                  <a:ea typeface="Poppins"/>
                  <a:cs typeface="Poppins"/>
                  <a:sym typeface="Poppins"/>
                </a:rPr>
                <a:t>Understands query meanings</a:t>
              </a:r>
            </a:p>
            <a:p>
              <a:pPr marL="285750" lvl="0" indent="-285750" algn="just" rtl="0">
                <a:lnSpc>
                  <a:spcPct val="140000"/>
                </a:lnSpc>
                <a:spcBef>
                  <a:spcPts val="0"/>
                </a:spcBef>
                <a:spcAft>
                  <a:spcPts val="0"/>
                </a:spcAft>
                <a:buFont typeface="Arial" panose="020B0604020202020204" pitchFamily="34" charset="0"/>
                <a:buChar char="•"/>
              </a:pPr>
              <a:r>
                <a:rPr lang="en-US" dirty="0">
                  <a:latin typeface="Montserrat" panose="00000500000000000000" pitchFamily="2" charset="0"/>
                  <a:ea typeface="Poppins"/>
                  <a:cs typeface="Poppins"/>
                  <a:sym typeface="Poppins"/>
                </a:rPr>
                <a:t>Analyzes context and user intent</a:t>
              </a:r>
            </a:p>
            <a:p>
              <a:pPr marL="285750" lvl="0" indent="-285750" algn="just" rtl="0">
                <a:lnSpc>
                  <a:spcPct val="140000"/>
                </a:lnSpc>
                <a:spcBef>
                  <a:spcPts val="0"/>
                </a:spcBef>
                <a:spcAft>
                  <a:spcPts val="0"/>
                </a:spcAft>
                <a:buFont typeface="Arial" panose="020B0604020202020204" pitchFamily="34" charset="0"/>
                <a:buChar char="•"/>
              </a:pPr>
              <a:r>
                <a:rPr lang="en-US" dirty="0">
                  <a:latin typeface="Montserrat" panose="00000500000000000000" pitchFamily="2" charset="0"/>
                  <a:ea typeface="Poppins"/>
                  <a:cs typeface="Poppins"/>
                  <a:sym typeface="Poppins"/>
                </a:rPr>
                <a:t>Delivers personalized results</a:t>
              </a:r>
            </a:p>
            <a:p>
              <a:pPr marL="285750" lvl="0" indent="-285750" algn="just" rtl="0">
                <a:lnSpc>
                  <a:spcPct val="140000"/>
                </a:lnSpc>
                <a:spcBef>
                  <a:spcPts val="0"/>
                </a:spcBef>
                <a:spcAft>
                  <a:spcPts val="0"/>
                </a:spcAft>
                <a:buFont typeface="Arial" panose="020B0604020202020204" pitchFamily="34" charset="0"/>
                <a:buChar char="•"/>
              </a:pPr>
              <a:r>
                <a:rPr lang="en-US" dirty="0">
                  <a:latin typeface="Montserrat" panose="00000500000000000000" pitchFamily="2" charset="0"/>
                  <a:ea typeface="Poppins"/>
                  <a:cs typeface="Poppins"/>
                  <a:sym typeface="Poppins"/>
                </a:rPr>
                <a:t>Improves search accuracy</a:t>
              </a:r>
            </a:p>
          </p:txBody>
        </p:sp>
      </p:grpSp>
      <p:pic>
        <p:nvPicPr>
          <p:cNvPr id="3" name="Picture 2">
            <a:extLst>
              <a:ext uri="{FF2B5EF4-FFF2-40B4-BE49-F238E27FC236}">
                <a16:creationId xmlns:a16="http://schemas.microsoft.com/office/drawing/2014/main" id="{236F287A-E833-4A24-10A1-7998DBE1804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696271" y="3599350"/>
            <a:ext cx="2844929" cy="23234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white image of a pyramid&#10;&#10;Description automatically generated">
            <a:extLst>
              <a:ext uri="{FF2B5EF4-FFF2-40B4-BE49-F238E27FC236}">
                <a16:creationId xmlns:a16="http://schemas.microsoft.com/office/drawing/2014/main" id="{88A4B3AD-2174-2EEB-EBDB-7FB4A42FCD9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362417" y="7970770"/>
            <a:ext cx="9193315" cy="2053764"/>
          </a:xfrm>
          <a:prstGeom prst="rect">
            <a:avLst/>
          </a:prstGeom>
        </p:spPr>
      </p:pic>
      <p:pic>
        <p:nvPicPr>
          <p:cNvPr id="14" name="Picture 13" descr="A set of blue and white dots&#10;&#10;Description automatically generated">
            <a:extLst>
              <a:ext uri="{FF2B5EF4-FFF2-40B4-BE49-F238E27FC236}">
                <a16:creationId xmlns:a16="http://schemas.microsoft.com/office/drawing/2014/main" id="{FCE45C48-00C1-1078-3739-C57C0AA2815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883167" y="8565332"/>
            <a:ext cx="6463022" cy="4811093"/>
          </a:xfrm>
          <a:prstGeom prst="rect">
            <a:avLst/>
          </a:prstGeom>
        </p:spPr>
      </p:pic>
      <p:pic>
        <p:nvPicPr>
          <p:cNvPr id="23" name="Picture 22">
            <a:extLst>
              <a:ext uri="{FF2B5EF4-FFF2-40B4-BE49-F238E27FC236}">
                <a16:creationId xmlns:a16="http://schemas.microsoft.com/office/drawing/2014/main" id="{4BBEE3F4-BDFC-DFF4-CF91-3A0B782058D6}"/>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9149234" y="2060228"/>
            <a:ext cx="2422814" cy="2422814"/>
          </a:xfrm>
          <a:prstGeom prst="rect">
            <a:avLst/>
          </a:prstGeom>
        </p:spPr>
      </p:pic>
      <p:pic>
        <p:nvPicPr>
          <p:cNvPr id="24" name="Picture 23" descr="A robot with blue and silver body&#10;&#10;Description automatically generated with medium confidence">
            <a:extLst>
              <a:ext uri="{FF2B5EF4-FFF2-40B4-BE49-F238E27FC236}">
                <a16:creationId xmlns:a16="http://schemas.microsoft.com/office/drawing/2014/main" id="{7B0B6D75-C32A-9060-7B9B-BDE0D71366A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294251" y="1049989"/>
            <a:ext cx="5202239" cy="5757334"/>
          </a:xfrm>
          <a:prstGeom prst="rect">
            <a:avLst/>
          </a:prstGeom>
        </p:spPr>
      </p:pic>
    </p:spTree>
    <p:extLst>
      <p:ext uri="{BB962C8B-B14F-4D97-AF65-F5344CB8AC3E}">
        <p14:creationId xmlns:p14="http://schemas.microsoft.com/office/powerpoint/2010/main" val="230622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white background with dots&#10;&#10;Description automatically generated">
            <a:extLst>
              <a:ext uri="{FF2B5EF4-FFF2-40B4-BE49-F238E27FC236}">
                <a16:creationId xmlns:a16="http://schemas.microsoft.com/office/drawing/2014/main" id="{3A1FEEB5-D824-0DEC-3D04-3D8907343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900" y="8344694"/>
            <a:ext cx="8758633" cy="2555216"/>
          </a:xfrm>
          <a:prstGeom prst="rect">
            <a:avLst/>
          </a:prstGeom>
        </p:spPr>
      </p:pic>
      <p:grpSp>
        <p:nvGrpSpPr>
          <p:cNvPr id="43" name="Group 42">
            <a:extLst>
              <a:ext uri="{FF2B5EF4-FFF2-40B4-BE49-F238E27FC236}">
                <a16:creationId xmlns:a16="http://schemas.microsoft.com/office/drawing/2014/main" id="{03223D90-F168-0CDA-2CD0-38222053157E}"/>
              </a:ext>
            </a:extLst>
          </p:cNvPr>
          <p:cNvGrpSpPr/>
          <p:nvPr/>
        </p:nvGrpSpPr>
        <p:grpSpPr>
          <a:xfrm>
            <a:off x="16538253" y="8936385"/>
            <a:ext cx="1902881" cy="643732"/>
            <a:chOff x="16538253" y="8936385"/>
            <a:chExt cx="1902881" cy="643732"/>
          </a:xfrm>
        </p:grpSpPr>
        <p:grpSp>
          <p:nvGrpSpPr>
            <p:cNvPr id="44" name="Group 3">
              <a:extLst>
                <a:ext uri="{FF2B5EF4-FFF2-40B4-BE49-F238E27FC236}">
                  <a16:creationId xmlns:a16="http://schemas.microsoft.com/office/drawing/2014/main" id="{05A2519F-82D3-95BE-DA5A-414F24B23248}"/>
                </a:ext>
              </a:extLst>
            </p:cNvPr>
            <p:cNvGrpSpPr/>
            <p:nvPr/>
          </p:nvGrpSpPr>
          <p:grpSpPr>
            <a:xfrm rot="5400000">
              <a:off x="17231949" y="8310586"/>
              <a:ext cx="515490" cy="1902880"/>
              <a:chOff x="0" y="0"/>
              <a:chExt cx="660400" cy="1951851"/>
            </a:xfrm>
            <a:gradFill>
              <a:gsLst>
                <a:gs pos="65000">
                  <a:srgbClr val="308AAC"/>
                </a:gs>
                <a:gs pos="0">
                  <a:srgbClr val="2BC0C6"/>
                </a:gs>
              </a:gsLst>
              <a:lin ang="5400000" scaled="1"/>
            </a:gradFill>
          </p:grpSpPr>
          <p:sp>
            <p:nvSpPr>
              <p:cNvPr id="58" name="Freeform 4">
                <a:extLst>
                  <a:ext uri="{FF2B5EF4-FFF2-40B4-BE49-F238E27FC236}">
                    <a16:creationId xmlns:a16="http://schemas.microsoft.com/office/drawing/2014/main" id="{625BC957-6DDA-9089-CCC7-E3DB6BCBFDAB}"/>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grpFill/>
            </p:spPr>
            <p:txBody>
              <a:bodyPr/>
              <a:lstStyle/>
              <a:p>
                <a:endParaRPr lang="en-IN" dirty="0"/>
              </a:p>
            </p:txBody>
          </p:sp>
          <p:sp>
            <p:nvSpPr>
              <p:cNvPr id="59" name="TextBox 5">
                <a:extLst>
                  <a:ext uri="{FF2B5EF4-FFF2-40B4-BE49-F238E27FC236}">
                    <a16:creationId xmlns:a16="http://schemas.microsoft.com/office/drawing/2014/main" id="{CB3CE104-4D14-E40D-674D-72336F489A04}"/>
                  </a:ext>
                </a:extLst>
              </p:cNvPr>
              <p:cNvSpPr txBox="1"/>
              <p:nvPr/>
            </p:nvSpPr>
            <p:spPr>
              <a:xfrm>
                <a:off x="0" y="9525"/>
                <a:ext cx="660400" cy="1815326"/>
              </a:xfrm>
              <a:prstGeom prst="rect">
                <a:avLst/>
              </a:prstGeom>
              <a:solidFill>
                <a:srgbClr val="16AAD4"/>
              </a:solidFill>
              <a:effectLst>
                <a:softEdge rad="0"/>
              </a:effectLst>
            </p:spPr>
            <p:txBody>
              <a:bodyPr lIns="50800" tIns="50800" rIns="50800" bIns="50800" rtlCol="0" anchor="ctr"/>
              <a:lstStyle/>
              <a:p>
                <a:pPr algn="ctr">
                  <a:lnSpc>
                    <a:spcPts val="2220"/>
                  </a:lnSpc>
                </a:pPr>
                <a:endParaRPr dirty="0"/>
              </a:p>
            </p:txBody>
          </p:sp>
        </p:grpSp>
        <p:grpSp>
          <p:nvGrpSpPr>
            <p:cNvPr id="45" name="Group 6">
              <a:extLst>
                <a:ext uri="{FF2B5EF4-FFF2-40B4-BE49-F238E27FC236}">
                  <a16:creationId xmlns:a16="http://schemas.microsoft.com/office/drawing/2014/main" id="{6AC2F89D-ED9C-B52F-D15E-786D42A2C052}"/>
                </a:ext>
              </a:extLst>
            </p:cNvPr>
            <p:cNvGrpSpPr/>
            <p:nvPr/>
          </p:nvGrpSpPr>
          <p:grpSpPr>
            <a:xfrm>
              <a:off x="16538253" y="8936385"/>
              <a:ext cx="643732" cy="643732"/>
              <a:chOff x="0" y="0"/>
              <a:chExt cx="812800" cy="812800"/>
            </a:xfrm>
          </p:grpSpPr>
          <p:sp>
            <p:nvSpPr>
              <p:cNvPr id="47" name="Freeform 7">
                <a:extLst>
                  <a:ext uri="{FF2B5EF4-FFF2-40B4-BE49-F238E27FC236}">
                    <a16:creationId xmlns:a16="http://schemas.microsoft.com/office/drawing/2014/main" id="{21418BBF-A6DA-6C75-5677-FAAA84D3ED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txBody>
              <a:bodyPr/>
              <a:lstStyle/>
              <a:p>
                <a:endParaRPr lang="en-IN"/>
              </a:p>
            </p:txBody>
          </p:sp>
          <p:sp>
            <p:nvSpPr>
              <p:cNvPr id="48" name="TextBox 8">
                <a:extLst>
                  <a:ext uri="{FF2B5EF4-FFF2-40B4-BE49-F238E27FC236}">
                    <a16:creationId xmlns:a16="http://schemas.microsoft.com/office/drawing/2014/main" id="{24B17B8A-5E60-A2C5-7F07-D48CC5FCD847}"/>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46" name="Freeform 25">
              <a:extLst>
                <a:ext uri="{FF2B5EF4-FFF2-40B4-BE49-F238E27FC236}">
                  <a16:creationId xmlns:a16="http://schemas.microsoft.com/office/drawing/2014/main" id="{016682FE-CF0C-4121-C394-D13D02BD8BD0}"/>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pic>
        <p:nvPicPr>
          <p:cNvPr id="2" name="Picture 1">
            <a:extLst>
              <a:ext uri="{FF2B5EF4-FFF2-40B4-BE49-F238E27FC236}">
                <a16:creationId xmlns:a16="http://schemas.microsoft.com/office/drawing/2014/main" id="{D3142C6B-115D-4D4B-E6E3-C91A6549D2F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9198431">
            <a:off x="16598603" y="-940664"/>
            <a:ext cx="2897575" cy="2897575"/>
          </a:xfrm>
          <a:prstGeom prst="rect">
            <a:avLst/>
          </a:prstGeom>
        </p:spPr>
      </p:pic>
      <p:grpSp>
        <p:nvGrpSpPr>
          <p:cNvPr id="3" name="Group 2">
            <a:extLst>
              <a:ext uri="{FF2B5EF4-FFF2-40B4-BE49-F238E27FC236}">
                <a16:creationId xmlns:a16="http://schemas.microsoft.com/office/drawing/2014/main" id="{674E0763-404D-F583-1959-303F644367F2}"/>
              </a:ext>
            </a:extLst>
          </p:cNvPr>
          <p:cNvGrpSpPr/>
          <p:nvPr/>
        </p:nvGrpSpPr>
        <p:grpSpPr>
          <a:xfrm>
            <a:off x="4027147" y="20133509"/>
            <a:ext cx="11704574" cy="11704574"/>
            <a:chOff x="718024" y="5690411"/>
            <a:chExt cx="16541276" cy="16541276"/>
          </a:xfrm>
        </p:grpSpPr>
        <p:grpSp>
          <p:nvGrpSpPr>
            <p:cNvPr id="6" name="Group 10">
              <a:extLst>
                <a:ext uri="{FF2B5EF4-FFF2-40B4-BE49-F238E27FC236}">
                  <a16:creationId xmlns:a16="http://schemas.microsoft.com/office/drawing/2014/main" id="{36A6A751-295F-0D28-060F-3E05EA4B09A0}"/>
                </a:ext>
              </a:extLst>
            </p:cNvPr>
            <p:cNvGrpSpPr/>
            <p:nvPr/>
          </p:nvGrpSpPr>
          <p:grpSpPr>
            <a:xfrm rot="1331818">
              <a:off x="718024" y="5690411"/>
              <a:ext cx="16541276" cy="16541276"/>
              <a:chOff x="0" y="0"/>
              <a:chExt cx="812800" cy="812800"/>
            </a:xfrm>
          </p:grpSpPr>
          <p:sp>
            <p:nvSpPr>
              <p:cNvPr id="9" name="Freeform 11" descr="Blue to purple gradient">
                <a:extLst>
                  <a:ext uri="{FF2B5EF4-FFF2-40B4-BE49-F238E27FC236}">
                    <a16:creationId xmlns:a16="http://schemas.microsoft.com/office/drawing/2014/main" id="{6A3866A5-BE06-6613-801F-877DC1B744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p:spPr>
            <p:txBody>
              <a:bodyPr/>
              <a:lstStyle/>
              <a:p>
                <a:endParaRPr lang="en-IN" dirty="0">
                  <a:solidFill>
                    <a:srgbClr val="082D8D"/>
                  </a:solidFill>
                </a:endParaRPr>
              </a:p>
            </p:txBody>
          </p:sp>
          <p:sp>
            <p:nvSpPr>
              <p:cNvPr id="10" name="TextBox 12">
                <a:extLst>
                  <a:ext uri="{FF2B5EF4-FFF2-40B4-BE49-F238E27FC236}">
                    <a16:creationId xmlns:a16="http://schemas.microsoft.com/office/drawing/2014/main" id="{A6389E47-B7AE-E362-C0AD-C74C3725085F}"/>
                  </a:ext>
                </a:extLst>
              </p:cNvPr>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8" name="Oval 7">
              <a:extLst>
                <a:ext uri="{FF2B5EF4-FFF2-40B4-BE49-F238E27FC236}">
                  <a16:creationId xmlns:a16="http://schemas.microsoft.com/office/drawing/2014/main" id="{85FCDD31-D94D-F0C3-F55F-2623D7BE09AA}"/>
                </a:ext>
              </a:extLst>
            </p:cNvPr>
            <p:cNvSpPr/>
            <p:nvPr/>
          </p:nvSpPr>
          <p:spPr>
            <a:xfrm>
              <a:off x="3961901" y="9044281"/>
              <a:ext cx="10053523" cy="100535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1" name="TextBox 30">
            <a:extLst>
              <a:ext uri="{FF2B5EF4-FFF2-40B4-BE49-F238E27FC236}">
                <a16:creationId xmlns:a16="http://schemas.microsoft.com/office/drawing/2014/main" id="{E731B19E-E6C4-0450-7338-867A3D3CCA79}"/>
              </a:ext>
            </a:extLst>
          </p:cNvPr>
          <p:cNvSpPr txBox="1"/>
          <p:nvPr/>
        </p:nvSpPr>
        <p:spPr>
          <a:xfrm>
            <a:off x="4743530" y="280548"/>
            <a:ext cx="9475687" cy="1538883"/>
          </a:xfrm>
          <a:prstGeom prst="rect">
            <a:avLst/>
          </a:prstGeom>
        </p:spPr>
        <p:txBody>
          <a:bodyPr wrap="square" lIns="0" tIns="0" rIns="0" bIns="0" rtlCol="0" anchor="t">
            <a:spAutoFit/>
          </a:bodyPr>
          <a:lstStyle/>
          <a:p>
            <a:pPr marL="0" lvl="0" indent="0" algn="ctr" rtl="0">
              <a:spcBef>
                <a:spcPts val="0"/>
              </a:spcBef>
              <a:spcAft>
                <a:spcPts val="0"/>
              </a:spcAft>
              <a:buNone/>
            </a:pPr>
            <a:r>
              <a:rPr lang="en-US" sz="4000" dirty="0">
                <a:solidFill>
                  <a:srgbClr val="0B3284"/>
                </a:solidFill>
                <a:latin typeface="Poppins" panose="00000500000000000000" pitchFamily="2" charset="0"/>
                <a:ea typeface="Poppins SemiBold"/>
                <a:cs typeface="Poppins" panose="00000500000000000000" pitchFamily="2" charset="0"/>
                <a:sym typeface="Poppins SemiBold"/>
              </a:rPr>
              <a:t>What is </a:t>
            </a:r>
          </a:p>
          <a:p>
            <a:pPr marL="0" lvl="0" indent="0" algn="ctr" rtl="0">
              <a:spcBef>
                <a:spcPts val="0"/>
              </a:spcBef>
              <a:spcAft>
                <a:spcPts val="0"/>
              </a:spcAft>
              <a:buNone/>
            </a:pPr>
            <a:r>
              <a:rPr lang="en-US" sz="6000" b="1" dirty="0">
                <a:solidFill>
                  <a:srgbClr val="0B3284"/>
                </a:solidFill>
                <a:latin typeface="Poppins" panose="00000500000000000000" pitchFamily="2" charset="0"/>
                <a:ea typeface="Poppins SemiBold"/>
                <a:cs typeface="Poppins" panose="00000500000000000000" pitchFamily="2" charset="0"/>
                <a:sym typeface="Poppins SemiBold"/>
              </a:rPr>
              <a:t>Neural search?</a:t>
            </a:r>
          </a:p>
        </p:txBody>
      </p:sp>
      <p:grpSp>
        <p:nvGrpSpPr>
          <p:cNvPr id="71" name="Group 70">
            <a:extLst>
              <a:ext uri="{FF2B5EF4-FFF2-40B4-BE49-F238E27FC236}">
                <a16:creationId xmlns:a16="http://schemas.microsoft.com/office/drawing/2014/main" id="{5A561647-8A42-55F8-D1D3-6795BA920892}"/>
              </a:ext>
            </a:extLst>
          </p:cNvPr>
          <p:cNvGrpSpPr/>
          <p:nvPr/>
        </p:nvGrpSpPr>
        <p:grpSpPr>
          <a:xfrm>
            <a:off x="8243938" y="4084596"/>
            <a:ext cx="8877697" cy="2463009"/>
            <a:chOff x="727601" y="6793981"/>
            <a:chExt cx="8877697" cy="2463009"/>
          </a:xfrm>
        </p:grpSpPr>
        <p:sp>
          <p:nvSpPr>
            <p:cNvPr id="75" name="TextBox 34">
              <a:extLst>
                <a:ext uri="{FF2B5EF4-FFF2-40B4-BE49-F238E27FC236}">
                  <a16:creationId xmlns:a16="http://schemas.microsoft.com/office/drawing/2014/main" id="{1BF668ED-FDDF-DDCA-8A5A-E5A46D65C11E}"/>
                </a:ext>
              </a:extLst>
            </p:cNvPr>
            <p:cNvSpPr txBox="1"/>
            <p:nvPr/>
          </p:nvSpPr>
          <p:spPr>
            <a:xfrm>
              <a:off x="1142808" y="6804155"/>
              <a:ext cx="8064027" cy="369332"/>
            </a:xfrm>
            <a:prstGeom prst="rect">
              <a:avLst/>
            </a:prstGeom>
          </p:spPr>
          <p:txBody>
            <a:bodyPr wrap="square" lIns="0" tIns="0" rIns="0" bIns="0" rtlCol="0" anchor="t">
              <a:spAutoFit/>
            </a:bodyPr>
            <a:lstStyle/>
            <a:p>
              <a:pPr marL="0" lvl="0" indent="0" algn="l" rtl="0">
                <a:spcBef>
                  <a:spcPts val="0"/>
                </a:spcBef>
                <a:spcAft>
                  <a:spcPts val="0"/>
                </a:spcAft>
                <a:buNone/>
              </a:pPr>
              <a:r>
                <a:rPr lang="en-IN" sz="2400" dirty="0">
                  <a:solidFill>
                    <a:srgbClr val="0B3284"/>
                  </a:solidFill>
                  <a:latin typeface="Poppins"/>
                  <a:ea typeface="Poppins"/>
                  <a:cs typeface="Poppins"/>
                  <a:sym typeface="Poppins"/>
                </a:rPr>
                <a:t>Working of Neural Search</a:t>
              </a:r>
            </a:p>
          </p:txBody>
        </p:sp>
        <p:sp>
          <p:nvSpPr>
            <p:cNvPr id="76" name="Freeform 13">
              <a:extLst>
                <a:ext uri="{FF2B5EF4-FFF2-40B4-BE49-F238E27FC236}">
                  <a16:creationId xmlns:a16="http://schemas.microsoft.com/office/drawing/2014/main" id="{ED68925A-859B-EE89-6C0B-987129436C17}"/>
                </a:ext>
              </a:extLst>
            </p:cNvPr>
            <p:cNvSpPr/>
            <p:nvPr/>
          </p:nvSpPr>
          <p:spPr>
            <a:xfrm>
              <a:off x="727601" y="6793981"/>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7" name="TextBox 76">
              <a:extLst>
                <a:ext uri="{FF2B5EF4-FFF2-40B4-BE49-F238E27FC236}">
                  <a16:creationId xmlns:a16="http://schemas.microsoft.com/office/drawing/2014/main" id="{47CD15F5-BC48-7157-9769-FFF32618E19C}"/>
                </a:ext>
              </a:extLst>
            </p:cNvPr>
            <p:cNvSpPr txBox="1"/>
            <p:nvPr/>
          </p:nvSpPr>
          <p:spPr>
            <a:xfrm>
              <a:off x="1188318" y="7265547"/>
              <a:ext cx="8416980" cy="1991443"/>
            </a:xfrm>
            <a:prstGeom prst="rect">
              <a:avLst/>
            </a:prstGeom>
            <a:noFill/>
          </p:spPr>
          <p:txBody>
            <a:bodyPr wrap="square">
              <a:spAutoFit/>
            </a:bodyPr>
            <a:lstStyle/>
            <a:p>
              <a:pPr marL="285750" lvl="0" indent="-285750" algn="l" rtl="0">
                <a:lnSpc>
                  <a:spcPct val="140000"/>
                </a:lnSpc>
                <a:spcBef>
                  <a:spcPts val="0"/>
                </a:spcBef>
                <a:spcAft>
                  <a:spcPts val="0"/>
                </a:spcAft>
                <a:buFont typeface="Arial" panose="020B0604020202020204" pitchFamily="34" charset="0"/>
                <a:buChar char="•"/>
              </a:pPr>
              <a:r>
                <a:rPr lang="en-US" sz="1800" dirty="0">
                  <a:latin typeface="Montserrat" panose="00000500000000000000" pitchFamily="2" charset="0"/>
                  <a:ea typeface="Poppins"/>
                  <a:cs typeface="Poppins"/>
                  <a:sym typeface="Poppins"/>
                </a:rPr>
                <a:t>Neural Search works with embeddings, the section describes embeddings</a:t>
              </a:r>
            </a:p>
            <a:p>
              <a:pPr marL="285750" lvl="0" indent="-285750" algn="l" rtl="0">
                <a:lnSpc>
                  <a:spcPct val="140000"/>
                </a:lnSpc>
                <a:spcBef>
                  <a:spcPts val="0"/>
                </a:spcBef>
                <a:spcAft>
                  <a:spcPts val="0"/>
                </a:spcAft>
                <a:buFont typeface="Arial" panose="020B0604020202020204" pitchFamily="34" charset="0"/>
                <a:buChar char="•"/>
              </a:pPr>
              <a:r>
                <a:rPr lang="en-US" sz="1800" dirty="0">
                  <a:latin typeface="Montserrat" panose="00000500000000000000" pitchFamily="2" charset="0"/>
                  <a:ea typeface="Poppins"/>
                  <a:cs typeface="Poppins"/>
                  <a:sym typeface="Poppins"/>
                </a:rPr>
                <a:t>Embeddings are generated by neural network model which will translate a text into a numerical vector</a:t>
              </a:r>
            </a:p>
            <a:p>
              <a:pPr marL="285750" lvl="0" indent="-285750" algn="l" rtl="0">
                <a:lnSpc>
                  <a:spcPct val="140000"/>
                </a:lnSpc>
                <a:spcBef>
                  <a:spcPts val="0"/>
                </a:spcBef>
                <a:spcAft>
                  <a:spcPts val="0"/>
                </a:spcAft>
                <a:buFont typeface="Arial" panose="020B0604020202020204" pitchFamily="34" charset="0"/>
                <a:buChar char="•"/>
              </a:pPr>
              <a:r>
                <a:rPr lang="fr-FR" dirty="0" err="1">
                  <a:latin typeface="Montserrat" panose="00000500000000000000" pitchFamily="2" charset="0"/>
                  <a:ea typeface="Poppins"/>
                  <a:cs typeface="Poppins"/>
                  <a:sym typeface="Poppins"/>
                </a:rPr>
                <a:t>F</a:t>
              </a:r>
              <a:r>
                <a:rPr lang="fr-FR" sz="1800" dirty="0" err="1">
                  <a:latin typeface="Montserrat" panose="00000500000000000000" pitchFamily="2" charset="0"/>
                  <a:ea typeface="Poppins"/>
                  <a:cs typeface="Poppins"/>
                  <a:sym typeface="Poppins"/>
                </a:rPr>
                <a:t>rom</a:t>
              </a:r>
              <a:r>
                <a:rPr lang="fr-FR" sz="1800" dirty="0">
                  <a:latin typeface="Montserrat" panose="00000500000000000000" pitchFamily="2" charset="0"/>
                  <a:ea typeface="Poppins"/>
                  <a:cs typeface="Poppins"/>
                  <a:sym typeface="Poppins"/>
                </a:rPr>
                <a:t> </a:t>
              </a:r>
              <a:r>
                <a:rPr lang="fr-FR" sz="1800" dirty="0" err="1">
                  <a:latin typeface="Montserrat" panose="00000500000000000000" pitchFamily="2" charset="0"/>
                  <a:ea typeface="Poppins"/>
                  <a:cs typeface="Poppins"/>
                  <a:sym typeface="Poppins"/>
                </a:rPr>
                <a:t>sentence_transformers</a:t>
              </a:r>
              <a:r>
                <a:rPr lang="fr-FR" sz="1800" dirty="0">
                  <a:latin typeface="Montserrat" panose="00000500000000000000" pitchFamily="2" charset="0"/>
                  <a:ea typeface="Poppins"/>
                  <a:cs typeface="Poppins"/>
                  <a:sym typeface="Poppins"/>
                </a:rPr>
                <a:t> import </a:t>
              </a:r>
              <a:r>
                <a:rPr lang="fr-FR" sz="1800" dirty="0" err="1">
                  <a:latin typeface="Montserrat" panose="00000500000000000000" pitchFamily="2" charset="0"/>
                  <a:ea typeface="Poppins"/>
                  <a:cs typeface="Poppins"/>
                  <a:sym typeface="Poppins"/>
                </a:rPr>
                <a:t>SentenceTransformer</a:t>
              </a:r>
              <a:endParaRPr lang="en-US" sz="1800" dirty="0">
                <a:latin typeface="Montserrat" panose="00000500000000000000" pitchFamily="2" charset="0"/>
                <a:ea typeface="Poppins"/>
                <a:cs typeface="Poppins"/>
                <a:sym typeface="Poppins"/>
              </a:endParaRPr>
            </a:p>
          </p:txBody>
        </p:sp>
      </p:grpSp>
      <p:pic>
        <p:nvPicPr>
          <p:cNvPr id="1026" name="Picture 2">
            <a:extLst>
              <a:ext uri="{FF2B5EF4-FFF2-40B4-BE49-F238E27FC236}">
                <a16:creationId xmlns:a16="http://schemas.microsoft.com/office/drawing/2014/main" id="{A95DB0B2-4CC4-C47D-79FD-FFC67515C0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773" y="2257425"/>
            <a:ext cx="7067550" cy="5772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white background with dots&#10;&#10;Description automatically generated">
            <a:extLst>
              <a:ext uri="{FF2B5EF4-FFF2-40B4-BE49-F238E27FC236}">
                <a16:creationId xmlns:a16="http://schemas.microsoft.com/office/drawing/2014/main" id="{A87C8379-5529-D406-549A-47DF37EA2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294" y="8344694"/>
            <a:ext cx="8758633" cy="2555216"/>
          </a:xfrm>
          <a:prstGeom prst="rect">
            <a:avLst/>
          </a:prstGeom>
        </p:spPr>
      </p:pic>
      <p:pic>
        <p:nvPicPr>
          <p:cNvPr id="12" name="Picture 11" descr="A black and white image of a pyramid&#10;&#10;Description automatically generated">
            <a:extLst>
              <a:ext uri="{FF2B5EF4-FFF2-40B4-BE49-F238E27FC236}">
                <a16:creationId xmlns:a16="http://schemas.microsoft.com/office/drawing/2014/main" id="{ABD5F901-5A27-7E92-F927-EBAFEE0714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8699827"/>
            <a:ext cx="14407925" cy="3218695"/>
          </a:xfrm>
          <a:prstGeom prst="rect">
            <a:avLst/>
          </a:prstGeom>
        </p:spPr>
      </p:pic>
      <p:pic>
        <p:nvPicPr>
          <p:cNvPr id="13" name="Picture 12">
            <a:extLst>
              <a:ext uri="{FF2B5EF4-FFF2-40B4-BE49-F238E27FC236}">
                <a16:creationId xmlns:a16="http://schemas.microsoft.com/office/drawing/2014/main" id="{59C31536-B90A-B012-D80A-C2628774DAC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flipH="1">
            <a:off x="22855749" y="3844681"/>
            <a:ext cx="6433029" cy="6433029"/>
          </a:xfrm>
          <a:prstGeom prst="rect">
            <a:avLst/>
          </a:prstGeom>
        </p:spPr>
      </p:pic>
      <p:pic>
        <p:nvPicPr>
          <p:cNvPr id="14" name="Picture 13" descr="A blue brain with white lights&#10;&#10;Description automatically generated">
            <a:extLst>
              <a:ext uri="{FF2B5EF4-FFF2-40B4-BE49-F238E27FC236}">
                <a16:creationId xmlns:a16="http://schemas.microsoft.com/office/drawing/2014/main" id="{45757516-1118-DACA-FB8B-5FDCD77D6A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003000" y="5404584"/>
            <a:ext cx="4482953" cy="3639697"/>
          </a:xfrm>
          <a:prstGeom prst="rect">
            <a:avLst/>
          </a:prstGeom>
        </p:spPr>
      </p:pic>
      <p:grpSp>
        <p:nvGrpSpPr>
          <p:cNvPr id="17" name="Group 16">
            <a:extLst>
              <a:ext uri="{FF2B5EF4-FFF2-40B4-BE49-F238E27FC236}">
                <a16:creationId xmlns:a16="http://schemas.microsoft.com/office/drawing/2014/main" id="{AB6FDDFE-2CD6-CCF8-FB21-04899071E268}"/>
              </a:ext>
            </a:extLst>
          </p:cNvPr>
          <p:cNvGrpSpPr/>
          <p:nvPr/>
        </p:nvGrpSpPr>
        <p:grpSpPr>
          <a:xfrm>
            <a:off x="-10617659" y="2562522"/>
            <a:ext cx="5782172" cy="5782172"/>
            <a:chOff x="-2784383" y="1228228"/>
            <a:chExt cx="11926081" cy="11926081"/>
          </a:xfrm>
        </p:grpSpPr>
        <p:pic>
          <p:nvPicPr>
            <p:cNvPr id="18" name="Picture 17">
              <a:extLst>
                <a:ext uri="{FF2B5EF4-FFF2-40B4-BE49-F238E27FC236}">
                  <a16:creationId xmlns:a16="http://schemas.microsoft.com/office/drawing/2014/main" id="{31EA5599-BA47-C7D9-585A-D2259F32D67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rot="5400000" flipH="1">
              <a:off x="-2784383" y="1228228"/>
              <a:ext cx="11926081" cy="11926081"/>
            </a:xfrm>
            <a:prstGeom prst="rect">
              <a:avLst/>
            </a:prstGeom>
          </p:spPr>
        </p:pic>
        <p:pic>
          <p:nvPicPr>
            <p:cNvPr id="19" name="Picture 18" descr="A black background with blue squares&#10;&#10;Description automatically generated">
              <a:extLst>
                <a:ext uri="{FF2B5EF4-FFF2-40B4-BE49-F238E27FC236}">
                  <a16:creationId xmlns:a16="http://schemas.microsoft.com/office/drawing/2014/main" id="{E8E6EB38-4C80-DF77-459E-91729B589D76}"/>
                </a:ext>
              </a:extLst>
            </p:cNvPr>
            <p:cNvPicPr>
              <a:picLocks noChangeAspect="1"/>
            </p:cNvPicPr>
            <p:nvPr/>
          </p:nvPicPr>
          <p:blipFill>
            <a:blip r:embed="rId14">
              <a:alphaModFix amt="50000"/>
              <a:extLst>
                <a:ext uri="{28A0092B-C50C-407E-A947-70E740481C1C}">
                  <a14:useLocalDpi xmlns:a14="http://schemas.microsoft.com/office/drawing/2010/main" val="0"/>
                </a:ext>
              </a:extLst>
            </a:blip>
            <a:stretch>
              <a:fillRect/>
            </a:stretch>
          </p:blipFill>
          <p:spPr>
            <a:xfrm rot="16200000" flipV="1">
              <a:off x="-1371599" y="2095500"/>
              <a:ext cx="9936522" cy="9936522"/>
            </a:xfrm>
            <a:prstGeom prst="ellipse">
              <a:avLst/>
            </a:prstGeom>
          </p:spPr>
        </p:pic>
      </p:grpSp>
      <p:pic>
        <p:nvPicPr>
          <p:cNvPr id="20" name="Picture 19" descr="A computer screen with a person on it&#10;&#10;Description automatically generated">
            <a:extLst>
              <a:ext uri="{FF2B5EF4-FFF2-40B4-BE49-F238E27FC236}">
                <a16:creationId xmlns:a16="http://schemas.microsoft.com/office/drawing/2014/main" id="{E0B74239-DEDB-F7C6-96E1-E9CFC016759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46257" y="4462160"/>
            <a:ext cx="2967060" cy="2292061"/>
          </a:xfrm>
          <a:prstGeom prst="rect">
            <a:avLst/>
          </a:prstGeom>
        </p:spPr>
      </p:pic>
    </p:spTree>
    <p:extLst>
      <p:ext uri="{BB962C8B-B14F-4D97-AF65-F5344CB8AC3E}">
        <p14:creationId xmlns:p14="http://schemas.microsoft.com/office/powerpoint/2010/main" val="1823922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et of blue and white dots&#10;&#10;Description automatically generated">
            <a:extLst>
              <a:ext uri="{FF2B5EF4-FFF2-40B4-BE49-F238E27FC236}">
                <a16:creationId xmlns:a16="http://schemas.microsoft.com/office/drawing/2014/main" id="{7B101B59-6EC4-5EC4-70F3-CCCC7094B292}"/>
              </a:ext>
            </a:extLst>
          </p:cNvPr>
          <p:cNvPicPr>
            <a:picLocks noChangeAspect="1"/>
          </p:cNvPicPr>
          <p:nvPr/>
        </p:nvPicPr>
        <p:blipFill rotWithShape="1">
          <a:blip r:embed="rId3">
            <a:extLst>
              <a:ext uri="{28A0092B-C50C-407E-A947-70E740481C1C}">
                <a14:useLocalDpi xmlns:a14="http://schemas.microsoft.com/office/drawing/2010/main" val="0"/>
              </a:ext>
            </a:extLst>
          </a:blip>
          <a:srcRect b="73584"/>
          <a:stretch/>
        </p:blipFill>
        <p:spPr>
          <a:xfrm>
            <a:off x="3880098" y="8025341"/>
            <a:ext cx="14407902" cy="2833159"/>
          </a:xfrm>
          <a:prstGeom prst="rect">
            <a:avLst/>
          </a:prstGeom>
        </p:spPr>
      </p:pic>
      <p:grpSp>
        <p:nvGrpSpPr>
          <p:cNvPr id="7" name="Group 6">
            <a:extLst>
              <a:ext uri="{FF2B5EF4-FFF2-40B4-BE49-F238E27FC236}">
                <a16:creationId xmlns:a16="http://schemas.microsoft.com/office/drawing/2014/main" id="{3FEF8D58-C936-A26E-7D12-0F5D5EA9BF5D}"/>
              </a:ext>
            </a:extLst>
          </p:cNvPr>
          <p:cNvGrpSpPr/>
          <p:nvPr/>
        </p:nvGrpSpPr>
        <p:grpSpPr>
          <a:xfrm>
            <a:off x="-2784383" y="1228228"/>
            <a:ext cx="11926081" cy="11926081"/>
            <a:chOff x="-2784383" y="1228228"/>
            <a:chExt cx="11926081" cy="11926081"/>
          </a:xfrm>
        </p:grpSpPr>
        <p:pic>
          <p:nvPicPr>
            <p:cNvPr id="15" name="Picture 14">
              <a:extLst>
                <a:ext uri="{FF2B5EF4-FFF2-40B4-BE49-F238E27FC236}">
                  <a16:creationId xmlns:a16="http://schemas.microsoft.com/office/drawing/2014/main" id="{95DA546C-4E8F-CF0C-A766-5B31FAAA60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flipH="1">
              <a:off x="-2784383" y="1228228"/>
              <a:ext cx="11926081" cy="11926081"/>
            </a:xfrm>
            <a:prstGeom prst="rect">
              <a:avLst/>
            </a:prstGeom>
          </p:spPr>
        </p:pic>
        <p:pic>
          <p:nvPicPr>
            <p:cNvPr id="19" name="Picture 18" descr="A black background with blue squares&#10;&#10;Description automatically generated">
              <a:extLst>
                <a:ext uri="{FF2B5EF4-FFF2-40B4-BE49-F238E27FC236}">
                  <a16:creationId xmlns:a16="http://schemas.microsoft.com/office/drawing/2014/main" id="{EF1DB609-8474-C8FB-FFCB-49071264FBF6}"/>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rot="16200000" flipV="1">
              <a:off x="-1371599" y="2095500"/>
              <a:ext cx="9936522" cy="9936522"/>
            </a:xfrm>
            <a:prstGeom prst="ellipse">
              <a:avLst/>
            </a:prstGeom>
          </p:spPr>
        </p:pic>
      </p:grpSp>
      <p:grpSp>
        <p:nvGrpSpPr>
          <p:cNvPr id="43" name="Group 42">
            <a:extLst>
              <a:ext uri="{FF2B5EF4-FFF2-40B4-BE49-F238E27FC236}">
                <a16:creationId xmlns:a16="http://schemas.microsoft.com/office/drawing/2014/main" id="{03223D90-F168-0CDA-2CD0-38222053157E}"/>
              </a:ext>
            </a:extLst>
          </p:cNvPr>
          <p:cNvGrpSpPr/>
          <p:nvPr/>
        </p:nvGrpSpPr>
        <p:grpSpPr>
          <a:xfrm>
            <a:off x="16538253" y="8936385"/>
            <a:ext cx="1902881" cy="643732"/>
            <a:chOff x="16538253" y="8936385"/>
            <a:chExt cx="1902881" cy="643732"/>
          </a:xfrm>
        </p:grpSpPr>
        <p:grpSp>
          <p:nvGrpSpPr>
            <p:cNvPr id="44" name="Group 3">
              <a:extLst>
                <a:ext uri="{FF2B5EF4-FFF2-40B4-BE49-F238E27FC236}">
                  <a16:creationId xmlns:a16="http://schemas.microsoft.com/office/drawing/2014/main" id="{05A2519F-82D3-95BE-DA5A-414F24B23248}"/>
                </a:ext>
              </a:extLst>
            </p:cNvPr>
            <p:cNvGrpSpPr/>
            <p:nvPr/>
          </p:nvGrpSpPr>
          <p:grpSpPr>
            <a:xfrm rot="5400000">
              <a:off x="17231949" y="8310586"/>
              <a:ext cx="515490" cy="1902880"/>
              <a:chOff x="0" y="0"/>
              <a:chExt cx="660400" cy="1951851"/>
            </a:xfrm>
            <a:gradFill>
              <a:gsLst>
                <a:gs pos="65000">
                  <a:srgbClr val="308AAC"/>
                </a:gs>
                <a:gs pos="0">
                  <a:srgbClr val="2BC0C6"/>
                </a:gs>
              </a:gsLst>
              <a:lin ang="5400000" scaled="1"/>
            </a:gradFill>
          </p:grpSpPr>
          <p:sp>
            <p:nvSpPr>
              <p:cNvPr id="58" name="Freeform 4">
                <a:extLst>
                  <a:ext uri="{FF2B5EF4-FFF2-40B4-BE49-F238E27FC236}">
                    <a16:creationId xmlns:a16="http://schemas.microsoft.com/office/drawing/2014/main" id="{625BC957-6DDA-9089-CCC7-E3DB6BCBFDAB}"/>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grpFill/>
            </p:spPr>
            <p:txBody>
              <a:bodyPr/>
              <a:lstStyle/>
              <a:p>
                <a:endParaRPr lang="en-IN" dirty="0"/>
              </a:p>
            </p:txBody>
          </p:sp>
          <p:sp>
            <p:nvSpPr>
              <p:cNvPr id="59" name="TextBox 5">
                <a:extLst>
                  <a:ext uri="{FF2B5EF4-FFF2-40B4-BE49-F238E27FC236}">
                    <a16:creationId xmlns:a16="http://schemas.microsoft.com/office/drawing/2014/main" id="{CB3CE104-4D14-E40D-674D-72336F489A04}"/>
                  </a:ext>
                </a:extLst>
              </p:cNvPr>
              <p:cNvSpPr txBox="1"/>
              <p:nvPr/>
            </p:nvSpPr>
            <p:spPr>
              <a:xfrm>
                <a:off x="0" y="9525"/>
                <a:ext cx="660400" cy="1815326"/>
              </a:xfrm>
              <a:prstGeom prst="rect">
                <a:avLst/>
              </a:prstGeom>
              <a:solidFill>
                <a:srgbClr val="16AAD4"/>
              </a:solidFill>
              <a:effectLst>
                <a:softEdge rad="0"/>
              </a:effectLst>
            </p:spPr>
            <p:txBody>
              <a:bodyPr lIns="50800" tIns="50800" rIns="50800" bIns="50800" rtlCol="0" anchor="ctr"/>
              <a:lstStyle/>
              <a:p>
                <a:pPr algn="ctr">
                  <a:lnSpc>
                    <a:spcPts val="2220"/>
                  </a:lnSpc>
                </a:pPr>
                <a:endParaRPr dirty="0"/>
              </a:p>
            </p:txBody>
          </p:sp>
        </p:grpSp>
        <p:grpSp>
          <p:nvGrpSpPr>
            <p:cNvPr id="45" name="Group 6">
              <a:extLst>
                <a:ext uri="{FF2B5EF4-FFF2-40B4-BE49-F238E27FC236}">
                  <a16:creationId xmlns:a16="http://schemas.microsoft.com/office/drawing/2014/main" id="{6AC2F89D-ED9C-B52F-D15E-786D42A2C052}"/>
                </a:ext>
              </a:extLst>
            </p:cNvPr>
            <p:cNvGrpSpPr/>
            <p:nvPr/>
          </p:nvGrpSpPr>
          <p:grpSpPr>
            <a:xfrm>
              <a:off x="16538253" y="8936385"/>
              <a:ext cx="643732" cy="643732"/>
              <a:chOff x="0" y="0"/>
              <a:chExt cx="812800" cy="812800"/>
            </a:xfrm>
          </p:grpSpPr>
          <p:sp>
            <p:nvSpPr>
              <p:cNvPr id="47" name="Freeform 7">
                <a:extLst>
                  <a:ext uri="{FF2B5EF4-FFF2-40B4-BE49-F238E27FC236}">
                    <a16:creationId xmlns:a16="http://schemas.microsoft.com/office/drawing/2014/main" id="{21418BBF-A6DA-6C75-5677-FAAA84D3ED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txBody>
              <a:bodyPr/>
              <a:lstStyle/>
              <a:p>
                <a:endParaRPr lang="en-IN"/>
              </a:p>
            </p:txBody>
          </p:sp>
          <p:sp>
            <p:nvSpPr>
              <p:cNvPr id="48" name="TextBox 8">
                <a:extLst>
                  <a:ext uri="{FF2B5EF4-FFF2-40B4-BE49-F238E27FC236}">
                    <a16:creationId xmlns:a16="http://schemas.microsoft.com/office/drawing/2014/main" id="{24B17B8A-5E60-A2C5-7F07-D48CC5FCD847}"/>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46" name="Freeform 25">
              <a:extLst>
                <a:ext uri="{FF2B5EF4-FFF2-40B4-BE49-F238E27FC236}">
                  <a16:creationId xmlns:a16="http://schemas.microsoft.com/office/drawing/2014/main" id="{016682FE-CF0C-4121-C394-D13D02BD8BD0}"/>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pic>
        <p:nvPicPr>
          <p:cNvPr id="2" name="Picture 1">
            <a:extLst>
              <a:ext uri="{FF2B5EF4-FFF2-40B4-BE49-F238E27FC236}">
                <a16:creationId xmlns:a16="http://schemas.microsoft.com/office/drawing/2014/main" id="{D3142C6B-115D-4D4B-E6E3-C91A6549D2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rot="9198431">
            <a:off x="16598603" y="-940664"/>
            <a:ext cx="2897575" cy="2897575"/>
          </a:xfrm>
          <a:prstGeom prst="rect">
            <a:avLst/>
          </a:prstGeom>
        </p:spPr>
      </p:pic>
      <p:grpSp>
        <p:nvGrpSpPr>
          <p:cNvPr id="3" name="Group 2">
            <a:extLst>
              <a:ext uri="{FF2B5EF4-FFF2-40B4-BE49-F238E27FC236}">
                <a16:creationId xmlns:a16="http://schemas.microsoft.com/office/drawing/2014/main" id="{674E0763-404D-F583-1959-303F644367F2}"/>
              </a:ext>
            </a:extLst>
          </p:cNvPr>
          <p:cNvGrpSpPr/>
          <p:nvPr/>
        </p:nvGrpSpPr>
        <p:grpSpPr>
          <a:xfrm>
            <a:off x="4027147" y="20133509"/>
            <a:ext cx="11704574" cy="11704574"/>
            <a:chOff x="718024" y="5690411"/>
            <a:chExt cx="16541276" cy="16541276"/>
          </a:xfrm>
        </p:grpSpPr>
        <p:grpSp>
          <p:nvGrpSpPr>
            <p:cNvPr id="6" name="Group 10">
              <a:extLst>
                <a:ext uri="{FF2B5EF4-FFF2-40B4-BE49-F238E27FC236}">
                  <a16:creationId xmlns:a16="http://schemas.microsoft.com/office/drawing/2014/main" id="{36A6A751-295F-0D28-060F-3E05EA4B09A0}"/>
                </a:ext>
              </a:extLst>
            </p:cNvPr>
            <p:cNvGrpSpPr/>
            <p:nvPr/>
          </p:nvGrpSpPr>
          <p:grpSpPr>
            <a:xfrm rot="1331818">
              <a:off x="718024" y="5690411"/>
              <a:ext cx="16541276" cy="16541276"/>
              <a:chOff x="0" y="0"/>
              <a:chExt cx="812800" cy="812800"/>
            </a:xfrm>
          </p:grpSpPr>
          <p:sp>
            <p:nvSpPr>
              <p:cNvPr id="9" name="Freeform 11" descr="Blue to purple gradient">
                <a:extLst>
                  <a:ext uri="{FF2B5EF4-FFF2-40B4-BE49-F238E27FC236}">
                    <a16:creationId xmlns:a16="http://schemas.microsoft.com/office/drawing/2014/main" id="{6A3866A5-BE06-6613-801F-877DC1B744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9">
                  <a:extLst>
                    <a:ext uri="{28A0092B-C50C-407E-A947-70E740481C1C}">
                      <a14:useLocalDpi xmlns:a14="http://schemas.microsoft.com/office/drawing/2010/main" val="0"/>
                    </a:ext>
                  </a:extLst>
                </a:blip>
                <a:srcRect/>
                <a:stretch>
                  <a:fillRect/>
                </a:stretch>
              </a:blipFill>
            </p:spPr>
            <p:txBody>
              <a:bodyPr/>
              <a:lstStyle/>
              <a:p>
                <a:endParaRPr lang="en-IN" dirty="0">
                  <a:solidFill>
                    <a:srgbClr val="082D8D"/>
                  </a:solidFill>
                </a:endParaRPr>
              </a:p>
            </p:txBody>
          </p:sp>
          <p:sp>
            <p:nvSpPr>
              <p:cNvPr id="10" name="TextBox 12">
                <a:extLst>
                  <a:ext uri="{FF2B5EF4-FFF2-40B4-BE49-F238E27FC236}">
                    <a16:creationId xmlns:a16="http://schemas.microsoft.com/office/drawing/2014/main" id="{A6389E47-B7AE-E362-C0AD-C74C3725085F}"/>
                  </a:ext>
                </a:extLst>
              </p:cNvPr>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8" name="Oval 7">
              <a:extLst>
                <a:ext uri="{FF2B5EF4-FFF2-40B4-BE49-F238E27FC236}">
                  <a16:creationId xmlns:a16="http://schemas.microsoft.com/office/drawing/2014/main" id="{85FCDD31-D94D-F0C3-F55F-2623D7BE09AA}"/>
                </a:ext>
              </a:extLst>
            </p:cNvPr>
            <p:cNvSpPr/>
            <p:nvPr/>
          </p:nvSpPr>
          <p:spPr>
            <a:xfrm>
              <a:off x="3961901" y="9044281"/>
              <a:ext cx="10053523" cy="100535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1" name="TextBox 30">
            <a:extLst>
              <a:ext uri="{FF2B5EF4-FFF2-40B4-BE49-F238E27FC236}">
                <a16:creationId xmlns:a16="http://schemas.microsoft.com/office/drawing/2014/main" id="{E731B19E-E6C4-0450-7338-867A3D3CCA79}"/>
              </a:ext>
            </a:extLst>
          </p:cNvPr>
          <p:cNvSpPr txBox="1"/>
          <p:nvPr/>
        </p:nvSpPr>
        <p:spPr>
          <a:xfrm>
            <a:off x="4743530" y="280548"/>
            <a:ext cx="9475687" cy="1538883"/>
          </a:xfrm>
          <a:prstGeom prst="rect">
            <a:avLst/>
          </a:prstGeom>
        </p:spPr>
        <p:txBody>
          <a:bodyPr wrap="square" lIns="0" tIns="0" rIns="0" bIns="0" rtlCol="0" anchor="t">
            <a:spAutoFit/>
          </a:bodyPr>
          <a:lstStyle/>
          <a:p>
            <a:pPr marL="0" lvl="0" indent="0" algn="ctr" rtl="0">
              <a:spcBef>
                <a:spcPts val="0"/>
              </a:spcBef>
              <a:spcAft>
                <a:spcPts val="0"/>
              </a:spcAft>
              <a:buNone/>
            </a:pPr>
            <a:r>
              <a:rPr lang="en-US" sz="4000" dirty="0">
                <a:solidFill>
                  <a:srgbClr val="0B3284"/>
                </a:solidFill>
                <a:latin typeface="Poppins" panose="00000500000000000000" pitchFamily="2" charset="0"/>
                <a:ea typeface="Poppins SemiBold"/>
                <a:cs typeface="Poppins" panose="00000500000000000000" pitchFamily="2" charset="0"/>
                <a:sym typeface="Poppins SemiBold"/>
              </a:rPr>
              <a:t>Challenges in</a:t>
            </a:r>
          </a:p>
          <a:p>
            <a:pPr marL="0" lvl="0" indent="0" algn="ctr" rtl="0">
              <a:spcBef>
                <a:spcPts val="0"/>
              </a:spcBef>
              <a:spcAft>
                <a:spcPts val="0"/>
              </a:spcAft>
              <a:buNone/>
            </a:pPr>
            <a:r>
              <a:rPr lang="en-US" sz="6000" b="1" dirty="0">
                <a:solidFill>
                  <a:srgbClr val="0B3284"/>
                </a:solidFill>
                <a:latin typeface="Poppins" panose="00000500000000000000" pitchFamily="2" charset="0"/>
                <a:ea typeface="Poppins SemiBold"/>
                <a:cs typeface="Poppins" panose="00000500000000000000" pitchFamily="2" charset="0"/>
                <a:sym typeface="Poppins SemiBold"/>
              </a:rPr>
              <a:t>Website Data Search</a:t>
            </a:r>
          </a:p>
        </p:txBody>
      </p:sp>
      <p:grpSp>
        <p:nvGrpSpPr>
          <p:cNvPr id="71" name="Group 70">
            <a:extLst>
              <a:ext uri="{FF2B5EF4-FFF2-40B4-BE49-F238E27FC236}">
                <a16:creationId xmlns:a16="http://schemas.microsoft.com/office/drawing/2014/main" id="{5A561647-8A42-55F8-D1D3-6795BA920892}"/>
              </a:ext>
            </a:extLst>
          </p:cNvPr>
          <p:cNvGrpSpPr/>
          <p:nvPr/>
        </p:nvGrpSpPr>
        <p:grpSpPr>
          <a:xfrm>
            <a:off x="8358743" y="3909167"/>
            <a:ext cx="8823242" cy="2468667"/>
            <a:chOff x="727601" y="4285744"/>
            <a:chExt cx="8823242" cy="2468667"/>
          </a:xfrm>
        </p:grpSpPr>
        <p:sp>
          <p:nvSpPr>
            <p:cNvPr id="72" name="TextBox 34">
              <a:extLst>
                <a:ext uri="{FF2B5EF4-FFF2-40B4-BE49-F238E27FC236}">
                  <a16:creationId xmlns:a16="http://schemas.microsoft.com/office/drawing/2014/main" id="{71C4759B-E763-111A-482D-B50172CC2AB2}"/>
                </a:ext>
              </a:extLst>
            </p:cNvPr>
            <p:cNvSpPr txBox="1"/>
            <p:nvPr/>
          </p:nvSpPr>
          <p:spPr>
            <a:xfrm>
              <a:off x="1142809" y="4289860"/>
              <a:ext cx="8064027" cy="369332"/>
            </a:xfrm>
            <a:prstGeom prst="rect">
              <a:avLst/>
            </a:prstGeom>
          </p:spPr>
          <p:txBody>
            <a:bodyPr wrap="square" lIns="0" tIns="0" rIns="0" bIns="0" rtlCol="0" anchor="t">
              <a:spAutoFit/>
            </a:bodyPr>
            <a:lstStyle/>
            <a:p>
              <a:pPr marL="0" lvl="0" indent="0" algn="l" rtl="0">
                <a:spcBef>
                  <a:spcPts val="0"/>
                </a:spcBef>
                <a:spcAft>
                  <a:spcPts val="0"/>
                </a:spcAft>
                <a:buNone/>
              </a:pPr>
              <a:r>
                <a:rPr lang="en-IN" sz="2400" dirty="0">
                  <a:solidFill>
                    <a:srgbClr val="0B3284"/>
                  </a:solidFill>
                  <a:latin typeface="Poppins"/>
                  <a:ea typeface="Poppins"/>
                  <a:cs typeface="Poppins"/>
                  <a:sym typeface="Poppins"/>
                </a:rPr>
                <a:t>Explanation</a:t>
              </a:r>
            </a:p>
          </p:txBody>
        </p:sp>
        <p:sp>
          <p:nvSpPr>
            <p:cNvPr id="73" name="Freeform 13">
              <a:extLst>
                <a:ext uri="{FF2B5EF4-FFF2-40B4-BE49-F238E27FC236}">
                  <a16:creationId xmlns:a16="http://schemas.microsoft.com/office/drawing/2014/main" id="{57734A6C-F8DF-792F-9691-45C31F125E61}"/>
                </a:ext>
              </a:extLst>
            </p:cNvPr>
            <p:cNvSpPr/>
            <p:nvPr/>
          </p:nvSpPr>
          <p:spPr>
            <a:xfrm>
              <a:off x="727601" y="4285744"/>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dirty="0"/>
            </a:p>
          </p:txBody>
        </p:sp>
        <p:sp>
          <p:nvSpPr>
            <p:cNvPr id="74" name="TextBox 73">
              <a:extLst>
                <a:ext uri="{FF2B5EF4-FFF2-40B4-BE49-F238E27FC236}">
                  <a16:creationId xmlns:a16="http://schemas.microsoft.com/office/drawing/2014/main" id="{4C5E7309-C3B2-35ED-D55C-519FF50E1D0D}"/>
                </a:ext>
              </a:extLst>
            </p:cNvPr>
            <p:cNvSpPr txBox="1"/>
            <p:nvPr/>
          </p:nvSpPr>
          <p:spPr>
            <a:xfrm>
              <a:off x="1142809" y="4762968"/>
              <a:ext cx="8408034" cy="1991443"/>
            </a:xfrm>
            <a:prstGeom prst="rect">
              <a:avLst/>
            </a:prstGeom>
            <a:noFill/>
          </p:spPr>
          <p:txBody>
            <a:bodyPr wrap="square">
              <a:spAutoFit/>
            </a:bodyPr>
            <a:lstStyle/>
            <a:p>
              <a:pPr marL="285750" lvl="0" indent="-285750" rtl="0">
                <a:lnSpc>
                  <a:spcPct val="140000"/>
                </a:lnSpc>
                <a:spcBef>
                  <a:spcPts val="0"/>
                </a:spcBef>
                <a:spcAft>
                  <a:spcPts val="0"/>
                </a:spcAft>
                <a:buFont typeface="Arial" panose="020B0604020202020204" pitchFamily="34" charset="0"/>
                <a:buChar char="•"/>
              </a:pPr>
              <a:r>
                <a:rPr lang="en-US" sz="1800" dirty="0">
                  <a:latin typeface="Montserrat" panose="00000500000000000000" pitchFamily="2" charset="0"/>
                  <a:ea typeface="Poppins"/>
                  <a:cs typeface="Poppins"/>
                  <a:sym typeface="Poppins"/>
                </a:rPr>
                <a:t>Imagine you're looking for something specific on your university's website, like information about a particular course or event. Neural search helps you find it faster and more accurately by using smart computer programs that understand what you're looking for and where to find it.</a:t>
              </a:r>
            </a:p>
          </p:txBody>
        </p:sp>
      </p:grpSp>
      <p:pic>
        <p:nvPicPr>
          <p:cNvPr id="13" name="Picture 12" descr="A computer screen with a person on it&#10;&#10;Description automatically generated">
            <a:extLst>
              <a:ext uri="{FF2B5EF4-FFF2-40B4-BE49-F238E27FC236}">
                <a16:creationId xmlns:a16="http://schemas.microsoft.com/office/drawing/2014/main" id="{8AD79FD6-3483-276A-49F0-3044E8D865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9657" y="3921184"/>
            <a:ext cx="6119743" cy="4727516"/>
          </a:xfrm>
          <a:prstGeom prst="rect">
            <a:avLst/>
          </a:prstGeom>
        </p:spPr>
      </p:pic>
      <p:pic>
        <p:nvPicPr>
          <p:cNvPr id="4" name="Picture 2">
            <a:extLst>
              <a:ext uri="{FF2B5EF4-FFF2-40B4-BE49-F238E27FC236}">
                <a16:creationId xmlns:a16="http://schemas.microsoft.com/office/drawing/2014/main" id="{0D40D368-809C-6D59-62BF-EA9E90D755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018343" y="1819431"/>
            <a:ext cx="3737855" cy="305275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E8D16861-E4AD-42B1-E10D-7D5A1D381D14}"/>
              </a:ext>
            </a:extLst>
          </p:cNvPr>
          <p:cNvGrpSpPr/>
          <p:nvPr/>
        </p:nvGrpSpPr>
        <p:grpSpPr>
          <a:xfrm>
            <a:off x="23078280" y="6667073"/>
            <a:ext cx="5212550" cy="5212550"/>
            <a:chOff x="8972559" y="929915"/>
            <a:chExt cx="11926081" cy="11926081"/>
          </a:xfrm>
        </p:grpSpPr>
        <p:pic>
          <p:nvPicPr>
            <p:cNvPr id="17" name="Picture 16">
              <a:extLst>
                <a:ext uri="{FF2B5EF4-FFF2-40B4-BE49-F238E27FC236}">
                  <a16:creationId xmlns:a16="http://schemas.microsoft.com/office/drawing/2014/main" id="{5369841C-C544-C0A2-8CCD-F6AF3C75FB74}"/>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flipH="1">
              <a:off x="8972559" y="929915"/>
              <a:ext cx="11926081" cy="11926081"/>
            </a:xfrm>
            <a:prstGeom prst="rect">
              <a:avLst/>
            </a:prstGeom>
          </p:spPr>
        </p:pic>
        <p:pic>
          <p:nvPicPr>
            <p:cNvPr id="18" name="Picture 17" descr="A black background with blue squares&#10;&#10;Description automatically generated">
              <a:extLst>
                <a:ext uri="{FF2B5EF4-FFF2-40B4-BE49-F238E27FC236}">
                  <a16:creationId xmlns:a16="http://schemas.microsoft.com/office/drawing/2014/main" id="{7D5F3693-B31A-1A3A-430A-7C4AFFBBA373}"/>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rot="5400000" flipH="1" flipV="1">
              <a:off x="9829800" y="1511654"/>
              <a:ext cx="9933586" cy="9933586"/>
            </a:xfrm>
            <a:prstGeom prst="ellipse">
              <a:avLst/>
            </a:prstGeom>
          </p:spPr>
        </p:pic>
      </p:grpSp>
      <p:pic>
        <p:nvPicPr>
          <p:cNvPr id="20" name="Picture 19" descr="A computer screen with a person on it&#10;&#10;Description automatically generated">
            <a:extLst>
              <a:ext uri="{FF2B5EF4-FFF2-40B4-BE49-F238E27FC236}">
                <a16:creationId xmlns:a16="http://schemas.microsoft.com/office/drawing/2014/main" id="{25865712-5DAB-EAFA-7210-8BF6F3EBBF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030589" y="8059047"/>
            <a:ext cx="2674765" cy="2066262"/>
          </a:xfrm>
          <a:prstGeom prst="rect">
            <a:avLst/>
          </a:prstGeom>
        </p:spPr>
      </p:pic>
    </p:spTree>
    <p:extLst>
      <p:ext uri="{BB962C8B-B14F-4D97-AF65-F5344CB8AC3E}">
        <p14:creationId xmlns:p14="http://schemas.microsoft.com/office/powerpoint/2010/main" val="146205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et of blue and white dots&#10;&#10;Description automatically generated">
            <a:extLst>
              <a:ext uri="{FF2B5EF4-FFF2-40B4-BE49-F238E27FC236}">
                <a16:creationId xmlns:a16="http://schemas.microsoft.com/office/drawing/2014/main" id="{66F01D6D-86C0-E923-D82C-8049189FC827}"/>
              </a:ext>
            </a:extLst>
          </p:cNvPr>
          <p:cNvPicPr>
            <a:picLocks noChangeAspect="1"/>
          </p:cNvPicPr>
          <p:nvPr/>
        </p:nvPicPr>
        <p:blipFill rotWithShape="1">
          <a:blip r:embed="rId3">
            <a:extLst>
              <a:ext uri="{28A0092B-C50C-407E-A947-70E740481C1C}">
                <a14:useLocalDpi xmlns:a14="http://schemas.microsoft.com/office/drawing/2010/main" val="0"/>
              </a:ext>
            </a:extLst>
          </a:blip>
          <a:srcRect b="69963"/>
          <a:stretch/>
        </p:blipFill>
        <p:spPr>
          <a:xfrm flipH="1">
            <a:off x="-758018" y="8475182"/>
            <a:ext cx="14407902" cy="3221518"/>
          </a:xfrm>
          <a:prstGeom prst="rect">
            <a:avLst/>
          </a:prstGeom>
        </p:spPr>
      </p:pic>
      <p:grpSp>
        <p:nvGrpSpPr>
          <p:cNvPr id="43" name="Group 42">
            <a:extLst>
              <a:ext uri="{FF2B5EF4-FFF2-40B4-BE49-F238E27FC236}">
                <a16:creationId xmlns:a16="http://schemas.microsoft.com/office/drawing/2014/main" id="{03223D90-F168-0CDA-2CD0-38222053157E}"/>
              </a:ext>
            </a:extLst>
          </p:cNvPr>
          <p:cNvGrpSpPr/>
          <p:nvPr/>
        </p:nvGrpSpPr>
        <p:grpSpPr>
          <a:xfrm>
            <a:off x="16538253" y="8936385"/>
            <a:ext cx="1902881" cy="643732"/>
            <a:chOff x="16538253" y="8936385"/>
            <a:chExt cx="1902881" cy="643732"/>
          </a:xfrm>
        </p:grpSpPr>
        <p:grpSp>
          <p:nvGrpSpPr>
            <p:cNvPr id="44" name="Group 3">
              <a:extLst>
                <a:ext uri="{FF2B5EF4-FFF2-40B4-BE49-F238E27FC236}">
                  <a16:creationId xmlns:a16="http://schemas.microsoft.com/office/drawing/2014/main" id="{05A2519F-82D3-95BE-DA5A-414F24B23248}"/>
                </a:ext>
              </a:extLst>
            </p:cNvPr>
            <p:cNvGrpSpPr/>
            <p:nvPr/>
          </p:nvGrpSpPr>
          <p:grpSpPr>
            <a:xfrm rot="5400000">
              <a:off x="17231949" y="8310586"/>
              <a:ext cx="515490" cy="1902880"/>
              <a:chOff x="0" y="0"/>
              <a:chExt cx="660400" cy="1951851"/>
            </a:xfrm>
            <a:gradFill>
              <a:gsLst>
                <a:gs pos="65000">
                  <a:srgbClr val="308AAC"/>
                </a:gs>
                <a:gs pos="0">
                  <a:srgbClr val="2BC0C6"/>
                </a:gs>
              </a:gsLst>
              <a:lin ang="5400000" scaled="1"/>
            </a:gradFill>
          </p:grpSpPr>
          <p:sp>
            <p:nvSpPr>
              <p:cNvPr id="58" name="Freeform 4">
                <a:extLst>
                  <a:ext uri="{FF2B5EF4-FFF2-40B4-BE49-F238E27FC236}">
                    <a16:creationId xmlns:a16="http://schemas.microsoft.com/office/drawing/2014/main" id="{625BC957-6DDA-9089-CCC7-E3DB6BCBFDAB}"/>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grpFill/>
            </p:spPr>
            <p:txBody>
              <a:bodyPr/>
              <a:lstStyle/>
              <a:p>
                <a:endParaRPr lang="en-IN" dirty="0"/>
              </a:p>
            </p:txBody>
          </p:sp>
          <p:sp>
            <p:nvSpPr>
              <p:cNvPr id="59" name="TextBox 5">
                <a:extLst>
                  <a:ext uri="{FF2B5EF4-FFF2-40B4-BE49-F238E27FC236}">
                    <a16:creationId xmlns:a16="http://schemas.microsoft.com/office/drawing/2014/main" id="{CB3CE104-4D14-E40D-674D-72336F489A04}"/>
                  </a:ext>
                </a:extLst>
              </p:cNvPr>
              <p:cNvSpPr txBox="1"/>
              <p:nvPr/>
            </p:nvSpPr>
            <p:spPr>
              <a:xfrm>
                <a:off x="0" y="9525"/>
                <a:ext cx="660400" cy="1815326"/>
              </a:xfrm>
              <a:prstGeom prst="rect">
                <a:avLst/>
              </a:prstGeom>
              <a:solidFill>
                <a:srgbClr val="16AAD4"/>
              </a:solidFill>
              <a:effectLst>
                <a:softEdge rad="0"/>
              </a:effectLst>
            </p:spPr>
            <p:txBody>
              <a:bodyPr lIns="50800" tIns="50800" rIns="50800" bIns="50800" rtlCol="0" anchor="ctr"/>
              <a:lstStyle/>
              <a:p>
                <a:pPr algn="ctr">
                  <a:lnSpc>
                    <a:spcPts val="2220"/>
                  </a:lnSpc>
                </a:pPr>
                <a:endParaRPr dirty="0"/>
              </a:p>
            </p:txBody>
          </p:sp>
        </p:grpSp>
        <p:grpSp>
          <p:nvGrpSpPr>
            <p:cNvPr id="45" name="Group 6">
              <a:extLst>
                <a:ext uri="{FF2B5EF4-FFF2-40B4-BE49-F238E27FC236}">
                  <a16:creationId xmlns:a16="http://schemas.microsoft.com/office/drawing/2014/main" id="{6AC2F89D-ED9C-B52F-D15E-786D42A2C052}"/>
                </a:ext>
              </a:extLst>
            </p:cNvPr>
            <p:cNvGrpSpPr/>
            <p:nvPr/>
          </p:nvGrpSpPr>
          <p:grpSpPr>
            <a:xfrm>
              <a:off x="16538253" y="8936385"/>
              <a:ext cx="643732" cy="643732"/>
              <a:chOff x="0" y="0"/>
              <a:chExt cx="812800" cy="812800"/>
            </a:xfrm>
          </p:grpSpPr>
          <p:sp>
            <p:nvSpPr>
              <p:cNvPr id="47" name="Freeform 7">
                <a:extLst>
                  <a:ext uri="{FF2B5EF4-FFF2-40B4-BE49-F238E27FC236}">
                    <a16:creationId xmlns:a16="http://schemas.microsoft.com/office/drawing/2014/main" id="{21418BBF-A6DA-6C75-5677-FAAA84D3ED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txBody>
              <a:bodyPr/>
              <a:lstStyle/>
              <a:p>
                <a:endParaRPr lang="en-IN"/>
              </a:p>
            </p:txBody>
          </p:sp>
          <p:sp>
            <p:nvSpPr>
              <p:cNvPr id="48" name="TextBox 8">
                <a:extLst>
                  <a:ext uri="{FF2B5EF4-FFF2-40B4-BE49-F238E27FC236}">
                    <a16:creationId xmlns:a16="http://schemas.microsoft.com/office/drawing/2014/main" id="{24B17B8A-5E60-A2C5-7F07-D48CC5FCD847}"/>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46" name="Freeform 25">
              <a:extLst>
                <a:ext uri="{FF2B5EF4-FFF2-40B4-BE49-F238E27FC236}">
                  <a16:creationId xmlns:a16="http://schemas.microsoft.com/office/drawing/2014/main" id="{016682FE-CF0C-4121-C394-D13D02BD8BD0}"/>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pic>
        <p:nvPicPr>
          <p:cNvPr id="2" name="Picture 1">
            <a:extLst>
              <a:ext uri="{FF2B5EF4-FFF2-40B4-BE49-F238E27FC236}">
                <a16:creationId xmlns:a16="http://schemas.microsoft.com/office/drawing/2014/main" id="{D3142C6B-115D-4D4B-E6E3-C91A6549D2F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9198431">
            <a:off x="16598603" y="-940664"/>
            <a:ext cx="2897575" cy="2897575"/>
          </a:xfrm>
          <a:prstGeom prst="rect">
            <a:avLst/>
          </a:prstGeom>
        </p:spPr>
      </p:pic>
      <p:grpSp>
        <p:nvGrpSpPr>
          <p:cNvPr id="3" name="Group 2">
            <a:extLst>
              <a:ext uri="{FF2B5EF4-FFF2-40B4-BE49-F238E27FC236}">
                <a16:creationId xmlns:a16="http://schemas.microsoft.com/office/drawing/2014/main" id="{674E0763-404D-F583-1959-303F644367F2}"/>
              </a:ext>
            </a:extLst>
          </p:cNvPr>
          <p:cNvGrpSpPr/>
          <p:nvPr/>
        </p:nvGrpSpPr>
        <p:grpSpPr>
          <a:xfrm>
            <a:off x="4027147" y="20133509"/>
            <a:ext cx="11704574" cy="11704574"/>
            <a:chOff x="718024" y="5690411"/>
            <a:chExt cx="16541276" cy="16541276"/>
          </a:xfrm>
        </p:grpSpPr>
        <p:grpSp>
          <p:nvGrpSpPr>
            <p:cNvPr id="6" name="Group 10">
              <a:extLst>
                <a:ext uri="{FF2B5EF4-FFF2-40B4-BE49-F238E27FC236}">
                  <a16:creationId xmlns:a16="http://schemas.microsoft.com/office/drawing/2014/main" id="{36A6A751-295F-0D28-060F-3E05EA4B09A0}"/>
                </a:ext>
              </a:extLst>
            </p:cNvPr>
            <p:cNvGrpSpPr/>
            <p:nvPr/>
          </p:nvGrpSpPr>
          <p:grpSpPr>
            <a:xfrm rot="1331818">
              <a:off x="718024" y="5690411"/>
              <a:ext cx="16541276" cy="16541276"/>
              <a:chOff x="0" y="0"/>
              <a:chExt cx="812800" cy="812800"/>
            </a:xfrm>
          </p:grpSpPr>
          <p:sp>
            <p:nvSpPr>
              <p:cNvPr id="9" name="Freeform 11" descr="Blue to purple gradient">
                <a:extLst>
                  <a:ext uri="{FF2B5EF4-FFF2-40B4-BE49-F238E27FC236}">
                    <a16:creationId xmlns:a16="http://schemas.microsoft.com/office/drawing/2014/main" id="{6A3866A5-BE06-6613-801F-877DC1B744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p:spPr>
            <p:txBody>
              <a:bodyPr/>
              <a:lstStyle/>
              <a:p>
                <a:endParaRPr lang="en-IN" dirty="0">
                  <a:solidFill>
                    <a:srgbClr val="082D8D"/>
                  </a:solidFill>
                </a:endParaRPr>
              </a:p>
            </p:txBody>
          </p:sp>
          <p:sp>
            <p:nvSpPr>
              <p:cNvPr id="10" name="TextBox 12">
                <a:extLst>
                  <a:ext uri="{FF2B5EF4-FFF2-40B4-BE49-F238E27FC236}">
                    <a16:creationId xmlns:a16="http://schemas.microsoft.com/office/drawing/2014/main" id="{A6389E47-B7AE-E362-C0AD-C74C3725085F}"/>
                  </a:ext>
                </a:extLst>
              </p:cNvPr>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8" name="Oval 7">
              <a:extLst>
                <a:ext uri="{FF2B5EF4-FFF2-40B4-BE49-F238E27FC236}">
                  <a16:creationId xmlns:a16="http://schemas.microsoft.com/office/drawing/2014/main" id="{85FCDD31-D94D-F0C3-F55F-2623D7BE09AA}"/>
                </a:ext>
              </a:extLst>
            </p:cNvPr>
            <p:cNvSpPr/>
            <p:nvPr/>
          </p:nvSpPr>
          <p:spPr>
            <a:xfrm>
              <a:off x="3961901" y="9044281"/>
              <a:ext cx="10053523" cy="100535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1" name="TextBox 30">
            <a:extLst>
              <a:ext uri="{FF2B5EF4-FFF2-40B4-BE49-F238E27FC236}">
                <a16:creationId xmlns:a16="http://schemas.microsoft.com/office/drawing/2014/main" id="{E731B19E-E6C4-0450-7338-867A3D3CCA79}"/>
              </a:ext>
            </a:extLst>
          </p:cNvPr>
          <p:cNvSpPr txBox="1"/>
          <p:nvPr/>
        </p:nvSpPr>
        <p:spPr>
          <a:xfrm>
            <a:off x="4743530" y="280548"/>
            <a:ext cx="9475687" cy="1231106"/>
          </a:xfrm>
          <a:prstGeom prst="rect">
            <a:avLst/>
          </a:prstGeom>
        </p:spPr>
        <p:txBody>
          <a:bodyPr wrap="square" lIns="0" tIns="0" rIns="0" bIns="0" rtlCol="0" anchor="t">
            <a:spAutoFit/>
          </a:bodyPr>
          <a:lstStyle/>
          <a:p>
            <a:pPr marL="0" lvl="0" indent="0" algn="ctr" rtl="0">
              <a:spcBef>
                <a:spcPts val="0"/>
              </a:spcBef>
              <a:spcAft>
                <a:spcPts val="0"/>
              </a:spcAft>
              <a:buNone/>
            </a:pPr>
            <a:r>
              <a:rPr lang="en-US" sz="3200" dirty="0">
                <a:solidFill>
                  <a:srgbClr val="0B3284"/>
                </a:solidFill>
                <a:latin typeface="Poppins" panose="00000500000000000000" pitchFamily="2" charset="0"/>
                <a:ea typeface="Poppins SemiBold"/>
                <a:cs typeface="Poppins" panose="00000500000000000000" pitchFamily="2" charset="0"/>
                <a:sym typeface="Poppins SemiBold"/>
              </a:rPr>
              <a:t>Challenges in</a:t>
            </a:r>
          </a:p>
          <a:p>
            <a:pPr marL="0" lvl="0" indent="0" algn="ctr" rtl="0">
              <a:spcBef>
                <a:spcPts val="0"/>
              </a:spcBef>
              <a:spcAft>
                <a:spcPts val="0"/>
              </a:spcAft>
              <a:buNone/>
            </a:pPr>
            <a:r>
              <a:rPr lang="en-US" sz="4800" b="1" dirty="0">
                <a:solidFill>
                  <a:srgbClr val="0B3284"/>
                </a:solidFill>
                <a:latin typeface="Poppins" panose="00000500000000000000" pitchFamily="2" charset="0"/>
                <a:ea typeface="Poppins SemiBold"/>
                <a:cs typeface="Poppins" panose="00000500000000000000" pitchFamily="2" charset="0"/>
                <a:sym typeface="Poppins SemiBold"/>
              </a:rPr>
              <a:t>Website Data Search</a:t>
            </a:r>
          </a:p>
        </p:txBody>
      </p:sp>
      <p:grpSp>
        <p:nvGrpSpPr>
          <p:cNvPr id="71" name="Group 70">
            <a:extLst>
              <a:ext uri="{FF2B5EF4-FFF2-40B4-BE49-F238E27FC236}">
                <a16:creationId xmlns:a16="http://schemas.microsoft.com/office/drawing/2014/main" id="{5A561647-8A42-55F8-D1D3-6795BA920892}"/>
              </a:ext>
            </a:extLst>
          </p:cNvPr>
          <p:cNvGrpSpPr/>
          <p:nvPr/>
        </p:nvGrpSpPr>
        <p:grpSpPr>
          <a:xfrm>
            <a:off x="1141166" y="2749726"/>
            <a:ext cx="8479235" cy="2468667"/>
            <a:chOff x="727601" y="4285744"/>
            <a:chExt cx="8479235" cy="2468667"/>
          </a:xfrm>
        </p:grpSpPr>
        <p:sp>
          <p:nvSpPr>
            <p:cNvPr id="72" name="TextBox 34">
              <a:extLst>
                <a:ext uri="{FF2B5EF4-FFF2-40B4-BE49-F238E27FC236}">
                  <a16:creationId xmlns:a16="http://schemas.microsoft.com/office/drawing/2014/main" id="{71C4759B-E763-111A-482D-B50172CC2AB2}"/>
                </a:ext>
              </a:extLst>
            </p:cNvPr>
            <p:cNvSpPr txBox="1"/>
            <p:nvPr/>
          </p:nvSpPr>
          <p:spPr>
            <a:xfrm>
              <a:off x="1142809" y="4289860"/>
              <a:ext cx="8064027" cy="369332"/>
            </a:xfrm>
            <a:prstGeom prst="rect">
              <a:avLst/>
            </a:prstGeom>
          </p:spPr>
          <p:txBody>
            <a:bodyPr wrap="square" lIns="0" tIns="0" rIns="0" bIns="0" rtlCol="0" anchor="t">
              <a:spAutoFit/>
            </a:bodyPr>
            <a:lstStyle/>
            <a:p>
              <a:pPr marL="0" lvl="0" indent="0" algn="l" rtl="0">
                <a:spcBef>
                  <a:spcPts val="0"/>
                </a:spcBef>
                <a:spcAft>
                  <a:spcPts val="0"/>
                </a:spcAft>
                <a:buNone/>
              </a:pPr>
              <a:r>
                <a:rPr lang="en-IN" sz="2400" dirty="0">
                  <a:solidFill>
                    <a:srgbClr val="0B3284"/>
                  </a:solidFill>
                  <a:latin typeface="Poppins"/>
                  <a:ea typeface="Poppins"/>
                  <a:cs typeface="Poppins"/>
                  <a:sym typeface="Poppins"/>
                </a:rPr>
                <a:t>Explanation</a:t>
              </a:r>
            </a:p>
          </p:txBody>
        </p:sp>
        <p:sp>
          <p:nvSpPr>
            <p:cNvPr id="73" name="Freeform 13">
              <a:extLst>
                <a:ext uri="{FF2B5EF4-FFF2-40B4-BE49-F238E27FC236}">
                  <a16:creationId xmlns:a16="http://schemas.microsoft.com/office/drawing/2014/main" id="{57734A6C-F8DF-792F-9691-45C31F125E61}"/>
                </a:ext>
              </a:extLst>
            </p:cNvPr>
            <p:cNvSpPr/>
            <p:nvPr/>
          </p:nvSpPr>
          <p:spPr>
            <a:xfrm>
              <a:off x="727601" y="4285744"/>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74" name="TextBox 73">
              <a:extLst>
                <a:ext uri="{FF2B5EF4-FFF2-40B4-BE49-F238E27FC236}">
                  <a16:creationId xmlns:a16="http://schemas.microsoft.com/office/drawing/2014/main" id="{4C5E7309-C3B2-35ED-D55C-519FF50E1D0D}"/>
                </a:ext>
              </a:extLst>
            </p:cNvPr>
            <p:cNvSpPr txBox="1"/>
            <p:nvPr/>
          </p:nvSpPr>
          <p:spPr>
            <a:xfrm>
              <a:off x="1142809" y="4762968"/>
              <a:ext cx="7694432" cy="1991443"/>
            </a:xfrm>
            <a:prstGeom prst="rect">
              <a:avLst/>
            </a:prstGeom>
            <a:noFill/>
          </p:spPr>
          <p:txBody>
            <a:bodyPr wrap="square">
              <a:spAutoFit/>
            </a:bodyPr>
            <a:lstStyle/>
            <a:p>
              <a:pPr marL="285750" lvl="0" indent="-285750" algn="just" rtl="0">
                <a:lnSpc>
                  <a:spcPct val="140000"/>
                </a:lnSpc>
                <a:spcBef>
                  <a:spcPts val="0"/>
                </a:spcBef>
                <a:spcAft>
                  <a:spcPts val="0"/>
                </a:spcAft>
                <a:buFont typeface="Arial" panose="020B0604020202020204" pitchFamily="34" charset="0"/>
                <a:buChar char="•"/>
              </a:pPr>
              <a:r>
                <a:rPr lang="en-US" sz="1800" dirty="0">
                  <a:latin typeface="Montserrat" panose="00000500000000000000" pitchFamily="2" charset="0"/>
                  <a:ea typeface="Poppins"/>
                  <a:cs typeface="Poppins"/>
                  <a:sym typeface="Poppins"/>
                </a:rPr>
                <a:t>University websites are like treasure troves full of all kinds of information, from class schedules to research papers. But sorting through all that information can be tough because people search for things in different ways, and the website might not always understand what you're asking for.</a:t>
              </a:r>
            </a:p>
          </p:txBody>
        </p:sp>
      </p:grpSp>
      <p:grpSp>
        <p:nvGrpSpPr>
          <p:cNvPr id="16" name="Group 15">
            <a:extLst>
              <a:ext uri="{FF2B5EF4-FFF2-40B4-BE49-F238E27FC236}">
                <a16:creationId xmlns:a16="http://schemas.microsoft.com/office/drawing/2014/main" id="{61A4201B-C261-F02D-5FE2-B9C32A05AB3E}"/>
              </a:ext>
            </a:extLst>
          </p:cNvPr>
          <p:cNvGrpSpPr/>
          <p:nvPr/>
        </p:nvGrpSpPr>
        <p:grpSpPr>
          <a:xfrm>
            <a:off x="8972559" y="929915"/>
            <a:ext cx="11926081" cy="11926081"/>
            <a:chOff x="8972559" y="929915"/>
            <a:chExt cx="11926081" cy="11926081"/>
          </a:xfrm>
        </p:grpSpPr>
        <p:pic>
          <p:nvPicPr>
            <p:cNvPr id="15" name="Picture 14">
              <a:extLst>
                <a:ext uri="{FF2B5EF4-FFF2-40B4-BE49-F238E27FC236}">
                  <a16:creationId xmlns:a16="http://schemas.microsoft.com/office/drawing/2014/main" id="{95DA546C-4E8F-CF0C-A766-5B31FAAA60D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flipH="1">
              <a:off x="8972559" y="929915"/>
              <a:ext cx="11926081" cy="11926081"/>
            </a:xfrm>
            <a:prstGeom prst="rect">
              <a:avLst/>
            </a:prstGeom>
          </p:spPr>
        </p:pic>
        <p:pic>
          <p:nvPicPr>
            <p:cNvPr id="19" name="Picture 18" descr="A black background with blue squares&#10;&#10;Description automatically generated">
              <a:extLst>
                <a:ext uri="{FF2B5EF4-FFF2-40B4-BE49-F238E27FC236}">
                  <a16:creationId xmlns:a16="http://schemas.microsoft.com/office/drawing/2014/main" id="{EF1DB609-8474-C8FB-FFCB-49071264FBF6}"/>
                </a:ext>
              </a:extLst>
            </p:cNvPr>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rot="5400000" flipH="1" flipV="1">
              <a:off x="9829800" y="1511654"/>
              <a:ext cx="9933586" cy="9933586"/>
            </a:xfrm>
            <a:prstGeom prst="ellipse">
              <a:avLst/>
            </a:prstGeom>
          </p:spPr>
        </p:pic>
      </p:grpSp>
      <p:pic>
        <p:nvPicPr>
          <p:cNvPr id="13" name="Picture 12" descr="A computer screen with a person on it&#10;&#10;Description automatically generated">
            <a:extLst>
              <a:ext uri="{FF2B5EF4-FFF2-40B4-BE49-F238E27FC236}">
                <a16:creationId xmlns:a16="http://schemas.microsoft.com/office/drawing/2014/main" id="{8AD79FD6-3483-276A-49F0-3044E8D865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2596" y="3731649"/>
            <a:ext cx="6119743" cy="4727516"/>
          </a:xfrm>
          <a:prstGeom prst="rect">
            <a:avLst/>
          </a:prstGeom>
        </p:spPr>
      </p:pic>
      <p:pic>
        <p:nvPicPr>
          <p:cNvPr id="12" name="Graphic 11">
            <a:extLst>
              <a:ext uri="{FF2B5EF4-FFF2-40B4-BE49-F238E27FC236}">
                <a16:creationId xmlns:a16="http://schemas.microsoft.com/office/drawing/2014/main" id="{C4AD1507-8377-FC82-E7A1-45414A046A7E}"/>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50000"/>
          <a:stretch/>
        </p:blipFill>
        <p:spPr>
          <a:xfrm>
            <a:off x="2717053" y="5960194"/>
            <a:ext cx="5311369" cy="1850306"/>
          </a:xfrm>
          <a:prstGeom prst="rect">
            <a:avLst/>
          </a:prstGeom>
        </p:spPr>
      </p:pic>
      <p:cxnSp>
        <p:nvCxnSpPr>
          <p:cNvPr id="17" name="Straight Connector 16">
            <a:extLst>
              <a:ext uri="{FF2B5EF4-FFF2-40B4-BE49-F238E27FC236}">
                <a16:creationId xmlns:a16="http://schemas.microsoft.com/office/drawing/2014/main" id="{5896A38F-2341-5CB4-585C-33F3A671CF57}"/>
              </a:ext>
            </a:extLst>
          </p:cNvPr>
          <p:cNvCxnSpPr>
            <a:cxnSpLocks/>
            <a:endCxn id="13" idx="1"/>
          </p:cNvCxnSpPr>
          <p:nvPr/>
        </p:nvCxnSpPr>
        <p:spPr>
          <a:xfrm flipV="1">
            <a:off x="8028422" y="6095407"/>
            <a:ext cx="3514174" cy="25565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72EEDF9-7EF8-B826-FC64-D1BA1B7F1A11}"/>
              </a:ext>
            </a:extLst>
          </p:cNvPr>
          <p:cNvGrpSpPr/>
          <p:nvPr/>
        </p:nvGrpSpPr>
        <p:grpSpPr>
          <a:xfrm>
            <a:off x="16690653" y="9088785"/>
            <a:ext cx="1902881" cy="643732"/>
            <a:chOff x="16538253" y="8936385"/>
            <a:chExt cx="1902881" cy="643732"/>
          </a:xfrm>
        </p:grpSpPr>
        <p:grpSp>
          <p:nvGrpSpPr>
            <p:cNvPr id="25" name="Group 3">
              <a:extLst>
                <a:ext uri="{FF2B5EF4-FFF2-40B4-BE49-F238E27FC236}">
                  <a16:creationId xmlns:a16="http://schemas.microsoft.com/office/drawing/2014/main" id="{224361A6-4512-F424-72E5-C4C4609B37FB}"/>
                </a:ext>
              </a:extLst>
            </p:cNvPr>
            <p:cNvGrpSpPr/>
            <p:nvPr/>
          </p:nvGrpSpPr>
          <p:grpSpPr>
            <a:xfrm rot="5400000">
              <a:off x="17231949" y="8310586"/>
              <a:ext cx="515490" cy="1902880"/>
              <a:chOff x="0" y="0"/>
              <a:chExt cx="660400" cy="1951851"/>
            </a:xfrm>
            <a:gradFill>
              <a:gsLst>
                <a:gs pos="65000">
                  <a:srgbClr val="308AAC"/>
                </a:gs>
                <a:gs pos="0">
                  <a:srgbClr val="2BC0C6"/>
                </a:gs>
              </a:gsLst>
              <a:lin ang="5400000" scaled="1"/>
            </a:gradFill>
          </p:grpSpPr>
          <p:sp>
            <p:nvSpPr>
              <p:cNvPr id="30" name="Freeform 4">
                <a:extLst>
                  <a:ext uri="{FF2B5EF4-FFF2-40B4-BE49-F238E27FC236}">
                    <a16:creationId xmlns:a16="http://schemas.microsoft.com/office/drawing/2014/main" id="{C5C57AE4-481C-2BD6-F424-F18F22FF317C}"/>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grpFill/>
            </p:spPr>
            <p:txBody>
              <a:bodyPr/>
              <a:lstStyle/>
              <a:p>
                <a:endParaRPr lang="en-IN" dirty="0"/>
              </a:p>
            </p:txBody>
          </p:sp>
          <p:sp>
            <p:nvSpPr>
              <p:cNvPr id="34" name="TextBox 5">
                <a:extLst>
                  <a:ext uri="{FF2B5EF4-FFF2-40B4-BE49-F238E27FC236}">
                    <a16:creationId xmlns:a16="http://schemas.microsoft.com/office/drawing/2014/main" id="{D0FD2BCC-FBA1-4394-0E0E-2EFBD6103DD7}"/>
                  </a:ext>
                </a:extLst>
              </p:cNvPr>
              <p:cNvSpPr txBox="1"/>
              <p:nvPr/>
            </p:nvSpPr>
            <p:spPr>
              <a:xfrm>
                <a:off x="0" y="753"/>
                <a:ext cx="660400" cy="1815326"/>
              </a:xfrm>
              <a:prstGeom prst="rect">
                <a:avLst/>
              </a:prstGeom>
              <a:solidFill>
                <a:schemeClr val="bg1"/>
              </a:solidFill>
              <a:effectLst>
                <a:softEdge rad="0"/>
              </a:effectLst>
            </p:spPr>
            <p:txBody>
              <a:bodyPr lIns="50800" tIns="50800" rIns="50800" bIns="50800" rtlCol="0" anchor="ctr"/>
              <a:lstStyle/>
              <a:p>
                <a:pPr algn="ctr">
                  <a:lnSpc>
                    <a:spcPts val="2220"/>
                  </a:lnSpc>
                </a:pPr>
                <a:endParaRPr dirty="0"/>
              </a:p>
            </p:txBody>
          </p:sp>
        </p:grpSp>
        <p:grpSp>
          <p:nvGrpSpPr>
            <p:cNvPr id="26" name="Group 6">
              <a:extLst>
                <a:ext uri="{FF2B5EF4-FFF2-40B4-BE49-F238E27FC236}">
                  <a16:creationId xmlns:a16="http://schemas.microsoft.com/office/drawing/2014/main" id="{067064C0-307E-2020-48AF-E71BF7A24FC5}"/>
                </a:ext>
              </a:extLst>
            </p:cNvPr>
            <p:cNvGrpSpPr/>
            <p:nvPr/>
          </p:nvGrpSpPr>
          <p:grpSpPr>
            <a:xfrm>
              <a:off x="16538253" y="8936385"/>
              <a:ext cx="643732" cy="643732"/>
              <a:chOff x="0" y="0"/>
              <a:chExt cx="812800" cy="812800"/>
            </a:xfrm>
          </p:grpSpPr>
          <p:sp>
            <p:nvSpPr>
              <p:cNvPr id="28" name="Freeform 7">
                <a:extLst>
                  <a:ext uri="{FF2B5EF4-FFF2-40B4-BE49-F238E27FC236}">
                    <a16:creationId xmlns:a16="http://schemas.microsoft.com/office/drawing/2014/main" id="{7BDD1693-0324-F0A0-235D-8DEB1EB9DE3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txBody>
              <a:bodyPr/>
              <a:lstStyle/>
              <a:p>
                <a:endParaRPr lang="en-IN"/>
              </a:p>
            </p:txBody>
          </p:sp>
          <p:sp>
            <p:nvSpPr>
              <p:cNvPr id="29" name="TextBox 8">
                <a:extLst>
                  <a:ext uri="{FF2B5EF4-FFF2-40B4-BE49-F238E27FC236}">
                    <a16:creationId xmlns:a16="http://schemas.microsoft.com/office/drawing/2014/main" id="{00421790-F58D-4068-0692-C5564C43C422}"/>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27" name="Freeform 25">
              <a:extLst>
                <a:ext uri="{FF2B5EF4-FFF2-40B4-BE49-F238E27FC236}">
                  <a16:creationId xmlns:a16="http://schemas.microsoft.com/office/drawing/2014/main" id="{81C9BA15-7B54-F190-4969-DFAA2EF7C969}"/>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grpSp>
        <p:nvGrpSpPr>
          <p:cNvPr id="4" name="Group 3">
            <a:extLst>
              <a:ext uri="{FF2B5EF4-FFF2-40B4-BE49-F238E27FC236}">
                <a16:creationId xmlns:a16="http://schemas.microsoft.com/office/drawing/2014/main" id="{8CF625E3-0D9D-ED88-49D2-C4C374BB5894}"/>
              </a:ext>
            </a:extLst>
          </p:cNvPr>
          <p:cNvGrpSpPr/>
          <p:nvPr/>
        </p:nvGrpSpPr>
        <p:grpSpPr>
          <a:xfrm>
            <a:off x="-17176575" y="699649"/>
            <a:ext cx="8215752" cy="8215752"/>
            <a:chOff x="-2784383" y="1228228"/>
            <a:chExt cx="11926081" cy="11926081"/>
          </a:xfrm>
        </p:grpSpPr>
        <p:pic>
          <p:nvPicPr>
            <p:cNvPr id="5" name="Picture 4">
              <a:extLst>
                <a:ext uri="{FF2B5EF4-FFF2-40B4-BE49-F238E27FC236}">
                  <a16:creationId xmlns:a16="http://schemas.microsoft.com/office/drawing/2014/main" id="{F100F5C8-D65C-36C9-0C71-C121039B555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rot="5400000" flipH="1">
              <a:off x="-2784383" y="1228228"/>
              <a:ext cx="11926081" cy="11926081"/>
            </a:xfrm>
            <a:prstGeom prst="rect">
              <a:avLst/>
            </a:prstGeom>
          </p:spPr>
        </p:pic>
        <p:pic>
          <p:nvPicPr>
            <p:cNvPr id="11" name="Picture 10" descr="A black background with blue squares&#10;&#10;Description automatically generated">
              <a:extLst>
                <a:ext uri="{FF2B5EF4-FFF2-40B4-BE49-F238E27FC236}">
                  <a16:creationId xmlns:a16="http://schemas.microsoft.com/office/drawing/2014/main" id="{D1AB1256-8460-D24A-1C00-CCAD6F8EBB63}"/>
                </a:ext>
              </a:extLst>
            </p:cNvPr>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rot="16200000" flipV="1">
              <a:off x="-1371599" y="2095500"/>
              <a:ext cx="9936522" cy="9936522"/>
            </a:xfrm>
            <a:prstGeom prst="ellipse">
              <a:avLst/>
            </a:prstGeom>
          </p:spPr>
        </p:pic>
      </p:grpSp>
      <p:pic>
        <p:nvPicPr>
          <p:cNvPr id="14" name="Picture 13" descr="A computer screen with a person on it&#10;&#10;Description automatically generated">
            <a:extLst>
              <a:ext uri="{FF2B5EF4-FFF2-40B4-BE49-F238E27FC236}">
                <a16:creationId xmlns:a16="http://schemas.microsoft.com/office/drawing/2014/main" id="{4EBB2722-9DAA-35B9-CA1A-5E6D935EAF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88655" y="3226950"/>
            <a:ext cx="4215827" cy="3256736"/>
          </a:xfrm>
          <a:prstGeom prst="rect">
            <a:avLst/>
          </a:prstGeom>
        </p:spPr>
      </p:pic>
    </p:spTree>
    <p:extLst>
      <p:ext uri="{BB962C8B-B14F-4D97-AF65-F5344CB8AC3E}">
        <p14:creationId xmlns:p14="http://schemas.microsoft.com/office/powerpoint/2010/main" val="1189400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47712-451772931">
            <a:hlinkClick r:id="" action="ppaction://media"/>
            <a:extLst>
              <a:ext uri="{FF2B5EF4-FFF2-40B4-BE49-F238E27FC236}">
                <a16:creationId xmlns:a16="http://schemas.microsoft.com/office/drawing/2014/main" id="{A6F580F1-DB1C-C68A-9BED-1296BE4E38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1584" y="0"/>
            <a:ext cx="19471168" cy="13677900"/>
          </a:xfrm>
          <a:prstGeom prst="rect">
            <a:avLst/>
          </a:prstGeom>
        </p:spPr>
      </p:pic>
      <p:pic>
        <p:nvPicPr>
          <p:cNvPr id="62" name="Picture 61" descr="A black and white logo&#10;&#10;Description automatically generated">
            <a:extLst>
              <a:ext uri="{FF2B5EF4-FFF2-40B4-BE49-F238E27FC236}">
                <a16:creationId xmlns:a16="http://schemas.microsoft.com/office/drawing/2014/main" id="{10D031B2-C45D-385D-1051-7954BB7692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730" y="2880361"/>
            <a:ext cx="10416540" cy="2438048"/>
          </a:xfrm>
          <a:prstGeom prst="rect">
            <a:avLst/>
          </a:prstGeom>
        </p:spPr>
      </p:pic>
      <p:grpSp>
        <p:nvGrpSpPr>
          <p:cNvPr id="66" name="Group 65">
            <a:extLst>
              <a:ext uri="{FF2B5EF4-FFF2-40B4-BE49-F238E27FC236}">
                <a16:creationId xmlns:a16="http://schemas.microsoft.com/office/drawing/2014/main" id="{061B7E68-E63C-11B6-9498-407820561D65}"/>
              </a:ext>
            </a:extLst>
          </p:cNvPr>
          <p:cNvGrpSpPr/>
          <p:nvPr/>
        </p:nvGrpSpPr>
        <p:grpSpPr>
          <a:xfrm>
            <a:off x="3935730" y="1943141"/>
            <a:ext cx="1977390" cy="502920"/>
            <a:chOff x="3935730" y="1943141"/>
            <a:chExt cx="1977390" cy="502920"/>
          </a:xfrm>
        </p:grpSpPr>
        <p:pic>
          <p:nvPicPr>
            <p:cNvPr id="64" name="Picture 63">
              <a:extLst>
                <a:ext uri="{FF2B5EF4-FFF2-40B4-BE49-F238E27FC236}">
                  <a16:creationId xmlns:a16="http://schemas.microsoft.com/office/drawing/2014/main" id="{E6F0B5A1-3945-A8A8-EC20-54B37CD9C3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5730" y="1943141"/>
              <a:ext cx="502920" cy="502920"/>
            </a:xfrm>
            <a:prstGeom prst="rect">
              <a:avLst/>
            </a:prstGeom>
          </p:spPr>
        </p:pic>
        <p:pic>
          <p:nvPicPr>
            <p:cNvPr id="65" name="Picture 64">
              <a:extLst>
                <a:ext uri="{FF2B5EF4-FFF2-40B4-BE49-F238E27FC236}">
                  <a16:creationId xmlns:a16="http://schemas.microsoft.com/office/drawing/2014/main" id="{4ECD4933-FB0D-321E-4C2B-6D269FC58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410200" y="1943141"/>
              <a:ext cx="502920" cy="502920"/>
            </a:xfrm>
            <a:prstGeom prst="rect">
              <a:avLst/>
            </a:prstGeom>
          </p:spPr>
        </p:pic>
      </p:grpSp>
      <p:grpSp>
        <p:nvGrpSpPr>
          <p:cNvPr id="2" name="Group 1">
            <a:extLst>
              <a:ext uri="{FF2B5EF4-FFF2-40B4-BE49-F238E27FC236}">
                <a16:creationId xmlns:a16="http://schemas.microsoft.com/office/drawing/2014/main" id="{B02433F1-E5BB-67FD-2129-FCA4AB098498}"/>
              </a:ext>
            </a:extLst>
          </p:cNvPr>
          <p:cNvGrpSpPr/>
          <p:nvPr/>
        </p:nvGrpSpPr>
        <p:grpSpPr>
          <a:xfrm>
            <a:off x="-591584" y="14362082"/>
            <a:ext cx="19644360" cy="2196179"/>
            <a:chOff x="-9384806" y="8395693"/>
            <a:chExt cx="28815805" cy="3221518"/>
          </a:xfrm>
        </p:grpSpPr>
        <p:pic>
          <p:nvPicPr>
            <p:cNvPr id="3" name="Picture 2" descr="A set of blue and white dots&#10;&#10;Description automatically generated">
              <a:extLst>
                <a:ext uri="{FF2B5EF4-FFF2-40B4-BE49-F238E27FC236}">
                  <a16:creationId xmlns:a16="http://schemas.microsoft.com/office/drawing/2014/main" id="{3A6D2D86-7F0F-F46F-AA6E-FDD2D54601E4}"/>
                </a:ext>
              </a:extLst>
            </p:cNvPr>
            <p:cNvPicPr>
              <a:picLocks noChangeAspect="1"/>
            </p:cNvPicPr>
            <p:nvPr/>
          </p:nvPicPr>
          <p:blipFill rotWithShape="1">
            <a:blip r:embed="rId8">
              <a:extLst>
                <a:ext uri="{28A0092B-C50C-407E-A947-70E740481C1C}">
                  <a14:useLocalDpi xmlns:a14="http://schemas.microsoft.com/office/drawing/2010/main" val="0"/>
                </a:ext>
              </a:extLst>
            </a:blip>
            <a:srcRect b="69963"/>
            <a:stretch/>
          </p:blipFill>
          <p:spPr>
            <a:xfrm flipH="1">
              <a:off x="5023097" y="8395693"/>
              <a:ext cx="14407902" cy="3221518"/>
            </a:xfrm>
            <a:prstGeom prst="rect">
              <a:avLst/>
            </a:prstGeom>
          </p:spPr>
        </p:pic>
        <p:pic>
          <p:nvPicPr>
            <p:cNvPr id="4" name="Picture 3" descr="A set of blue and white dots&#10;&#10;Description automatically generated">
              <a:extLst>
                <a:ext uri="{FF2B5EF4-FFF2-40B4-BE49-F238E27FC236}">
                  <a16:creationId xmlns:a16="http://schemas.microsoft.com/office/drawing/2014/main" id="{9BE84CD5-3268-640E-F91E-3D9AFC9A832F}"/>
                </a:ext>
              </a:extLst>
            </p:cNvPr>
            <p:cNvPicPr>
              <a:picLocks noChangeAspect="1"/>
            </p:cNvPicPr>
            <p:nvPr/>
          </p:nvPicPr>
          <p:blipFill rotWithShape="1">
            <a:blip r:embed="rId8">
              <a:extLst>
                <a:ext uri="{28A0092B-C50C-407E-A947-70E740481C1C}">
                  <a14:useLocalDpi xmlns:a14="http://schemas.microsoft.com/office/drawing/2010/main" val="0"/>
                </a:ext>
              </a:extLst>
            </a:blip>
            <a:srcRect b="69963"/>
            <a:stretch/>
          </p:blipFill>
          <p:spPr>
            <a:xfrm>
              <a:off x="-9384806" y="8395693"/>
              <a:ext cx="14407902" cy="3221518"/>
            </a:xfrm>
            <a:prstGeom prst="rect">
              <a:avLst/>
            </a:prstGeom>
          </p:spPr>
        </p:pic>
      </p:grpSp>
    </p:spTree>
    <p:extLst>
      <p:ext uri="{BB962C8B-B14F-4D97-AF65-F5344CB8AC3E}">
        <p14:creationId xmlns:p14="http://schemas.microsoft.com/office/powerpoint/2010/main" val="321925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0" fill="hold"/>
                                        <p:tgtEl>
                                          <p:spTgt spid="35"/>
                                        </p:tgtEl>
                                      </p:cBhvr>
                                    </p:cmd>
                                  </p:childTnLst>
                                </p:cTn>
                              </p:par>
                              <p:par>
                                <p:cTn id="7" presetID="22" presetClass="entr" presetSubtype="4" repeatCount="3000" fill="hold" nodeType="withEffect">
                                  <p:stCondLst>
                                    <p:cond delay="2500"/>
                                  </p:stCondLst>
                                  <p:childTnLst>
                                    <p:set>
                                      <p:cBhvr>
                                        <p:cTn id="8" dur="1" fill="hold">
                                          <p:stCondLst>
                                            <p:cond delay="0"/>
                                          </p:stCondLst>
                                        </p:cTn>
                                        <p:tgtEl>
                                          <p:spTgt spid="66"/>
                                        </p:tgtEl>
                                        <p:attrNameLst>
                                          <p:attrName>style.visibility</p:attrName>
                                        </p:attrNameLst>
                                      </p:cBhvr>
                                      <p:to>
                                        <p:strVal val="visible"/>
                                      </p:to>
                                    </p:set>
                                    <p:animEffect transition="in" filter="wipe(down)">
                                      <p:cBhvr>
                                        <p:cTn id="9" dur="1000"/>
                                        <p:tgtEl>
                                          <p:spTgt spid="66"/>
                                        </p:tgtEl>
                                      </p:cBhvr>
                                    </p:animEffect>
                                  </p:childTnLst>
                                </p:cTn>
                              </p:par>
                              <p:par>
                                <p:cTn id="10" presetID="42" presetClass="entr" presetSubtype="0" fill="hold" nodeType="withEffect">
                                  <p:stCondLst>
                                    <p:cond delay="100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20000">
                <p:cTn id="15" repeatCount="indefinite" fill="hold" display="0">
                  <p:stCondLst>
                    <p:cond delay="indefinite"/>
                  </p:stCondLst>
                </p:cTn>
                <p:tgtEl>
                  <p:spTgt spid="35"/>
                </p:tgtEl>
              </p:cMediaNode>
            </p:video>
            <p:seq concurrent="1" nextAc="seek">
              <p:cTn id="16" restart="whenNotActive" fill="hold" evtFilter="cancelBubble" nodeType="interactiveSeq">
                <p:stCondLst>
                  <p:cond evt="onClick" delay="0">
                    <p:tgtEl>
                      <p:spTgt spid="3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6664386-F137-1E54-DD1F-F318DC906673}"/>
              </a:ext>
            </a:extLst>
          </p:cNvPr>
          <p:cNvSpPr/>
          <p:nvPr/>
        </p:nvSpPr>
        <p:spPr>
          <a:xfrm>
            <a:off x="0" y="0"/>
            <a:ext cx="19431000" cy="10287000"/>
          </a:xfrm>
          <a:prstGeom prst="rect">
            <a:avLst/>
          </a:prstGeom>
          <a:solidFill>
            <a:srgbClr val="0008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30">
            <a:extLst>
              <a:ext uri="{FF2B5EF4-FFF2-40B4-BE49-F238E27FC236}">
                <a16:creationId xmlns:a16="http://schemas.microsoft.com/office/drawing/2014/main" id="{E043573B-86B4-946A-1AB8-3F7DE06491E8}"/>
              </a:ext>
            </a:extLst>
          </p:cNvPr>
          <p:cNvSpPr txBox="1"/>
          <p:nvPr/>
        </p:nvSpPr>
        <p:spPr>
          <a:xfrm>
            <a:off x="4743530" y="280548"/>
            <a:ext cx="9475687" cy="923330"/>
          </a:xfrm>
          <a:prstGeom prst="rect">
            <a:avLst/>
          </a:prstGeom>
        </p:spPr>
        <p:txBody>
          <a:bodyPr wrap="square" lIns="0" tIns="0" rIns="0" bIns="0" rtlCol="0" anchor="t">
            <a:spAutoFit/>
          </a:bodyPr>
          <a:lstStyle/>
          <a:p>
            <a:pPr marL="0" lvl="0" indent="0" algn="ctr" rtl="0">
              <a:spcBef>
                <a:spcPts val="0"/>
              </a:spcBef>
              <a:spcAft>
                <a:spcPts val="0"/>
              </a:spcAft>
              <a:buNone/>
            </a:pPr>
            <a:r>
              <a:rPr lang="en-US" sz="6000" b="1" dirty="0">
                <a:solidFill>
                  <a:schemeClr val="bg1"/>
                </a:solidFill>
                <a:latin typeface="Poppins" panose="00000500000000000000" pitchFamily="2" charset="0"/>
                <a:ea typeface="Poppins SemiBold"/>
                <a:cs typeface="Poppins" panose="00000500000000000000" pitchFamily="2" charset="0"/>
                <a:sym typeface="Poppins SemiBold"/>
              </a:rPr>
              <a:t>How </a:t>
            </a:r>
            <a:r>
              <a:rPr lang="en-US" sz="6000" b="1" dirty="0" err="1">
                <a:solidFill>
                  <a:schemeClr val="bg1"/>
                </a:solidFill>
                <a:latin typeface="Poppins" panose="00000500000000000000" pitchFamily="2" charset="0"/>
                <a:ea typeface="Poppins SemiBold"/>
                <a:cs typeface="Poppins" panose="00000500000000000000" pitchFamily="2" charset="0"/>
                <a:sym typeface="Poppins SemiBold"/>
              </a:rPr>
              <a:t>UniBot</a:t>
            </a:r>
            <a:r>
              <a:rPr lang="en-US" sz="6000" b="1" dirty="0">
                <a:solidFill>
                  <a:schemeClr val="bg1"/>
                </a:solidFill>
                <a:latin typeface="Poppins" panose="00000500000000000000" pitchFamily="2" charset="0"/>
                <a:ea typeface="Poppins SemiBold"/>
                <a:cs typeface="Poppins" panose="00000500000000000000" pitchFamily="2" charset="0"/>
                <a:sym typeface="Poppins SemiBold"/>
              </a:rPr>
              <a:t> Works?</a:t>
            </a:r>
          </a:p>
        </p:txBody>
      </p:sp>
      <p:grpSp>
        <p:nvGrpSpPr>
          <p:cNvPr id="82" name="Group 81">
            <a:extLst>
              <a:ext uri="{FF2B5EF4-FFF2-40B4-BE49-F238E27FC236}">
                <a16:creationId xmlns:a16="http://schemas.microsoft.com/office/drawing/2014/main" id="{813C13F4-73A3-768F-F132-9C75BDB3508A}"/>
              </a:ext>
            </a:extLst>
          </p:cNvPr>
          <p:cNvGrpSpPr/>
          <p:nvPr/>
        </p:nvGrpSpPr>
        <p:grpSpPr>
          <a:xfrm>
            <a:off x="16538253" y="8936385"/>
            <a:ext cx="1902881" cy="643732"/>
            <a:chOff x="16538253" y="8936385"/>
            <a:chExt cx="1902881" cy="643732"/>
          </a:xfrm>
        </p:grpSpPr>
        <p:grpSp>
          <p:nvGrpSpPr>
            <p:cNvPr id="83" name="Group 3">
              <a:extLst>
                <a:ext uri="{FF2B5EF4-FFF2-40B4-BE49-F238E27FC236}">
                  <a16:creationId xmlns:a16="http://schemas.microsoft.com/office/drawing/2014/main" id="{762422CE-C3EA-34C6-A44A-8F5C7CACBEEB}"/>
                </a:ext>
              </a:extLst>
            </p:cNvPr>
            <p:cNvGrpSpPr/>
            <p:nvPr/>
          </p:nvGrpSpPr>
          <p:grpSpPr>
            <a:xfrm rot="5400000">
              <a:off x="17231949" y="8310586"/>
              <a:ext cx="515490" cy="1902880"/>
              <a:chOff x="0" y="0"/>
              <a:chExt cx="660400" cy="1951851"/>
            </a:xfrm>
            <a:gradFill>
              <a:gsLst>
                <a:gs pos="65000">
                  <a:srgbClr val="308AAC"/>
                </a:gs>
                <a:gs pos="0">
                  <a:srgbClr val="2BC0C6"/>
                </a:gs>
              </a:gsLst>
              <a:lin ang="5400000" scaled="1"/>
            </a:gradFill>
          </p:grpSpPr>
          <p:sp>
            <p:nvSpPr>
              <p:cNvPr id="88" name="Freeform 4">
                <a:extLst>
                  <a:ext uri="{FF2B5EF4-FFF2-40B4-BE49-F238E27FC236}">
                    <a16:creationId xmlns:a16="http://schemas.microsoft.com/office/drawing/2014/main" id="{1CFD4849-D736-DE42-5BBF-CE5AA8B04DDB}"/>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grpFill/>
            </p:spPr>
            <p:txBody>
              <a:bodyPr/>
              <a:lstStyle/>
              <a:p>
                <a:endParaRPr lang="en-IN" dirty="0"/>
              </a:p>
            </p:txBody>
          </p:sp>
          <p:sp>
            <p:nvSpPr>
              <p:cNvPr id="89" name="TextBox 5">
                <a:extLst>
                  <a:ext uri="{FF2B5EF4-FFF2-40B4-BE49-F238E27FC236}">
                    <a16:creationId xmlns:a16="http://schemas.microsoft.com/office/drawing/2014/main" id="{8CC17754-BF22-477F-5B9A-F06184AC78CD}"/>
                  </a:ext>
                </a:extLst>
              </p:cNvPr>
              <p:cNvSpPr txBox="1"/>
              <p:nvPr/>
            </p:nvSpPr>
            <p:spPr>
              <a:xfrm>
                <a:off x="0" y="753"/>
                <a:ext cx="660400" cy="1815326"/>
              </a:xfrm>
              <a:prstGeom prst="rect">
                <a:avLst/>
              </a:prstGeom>
              <a:solidFill>
                <a:schemeClr val="bg1"/>
              </a:solidFill>
              <a:effectLst>
                <a:softEdge rad="0"/>
              </a:effectLst>
            </p:spPr>
            <p:txBody>
              <a:bodyPr lIns="50800" tIns="50800" rIns="50800" bIns="50800" rtlCol="0" anchor="ctr"/>
              <a:lstStyle/>
              <a:p>
                <a:pPr algn="ctr">
                  <a:lnSpc>
                    <a:spcPts val="2220"/>
                  </a:lnSpc>
                </a:pPr>
                <a:endParaRPr dirty="0"/>
              </a:p>
            </p:txBody>
          </p:sp>
        </p:grpSp>
        <p:grpSp>
          <p:nvGrpSpPr>
            <p:cNvPr id="84" name="Group 6">
              <a:extLst>
                <a:ext uri="{FF2B5EF4-FFF2-40B4-BE49-F238E27FC236}">
                  <a16:creationId xmlns:a16="http://schemas.microsoft.com/office/drawing/2014/main" id="{CF1B2E2C-B77A-3B4C-39D2-F28C216DDF92}"/>
                </a:ext>
              </a:extLst>
            </p:cNvPr>
            <p:cNvGrpSpPr/>
            <p:nvPr/>
          </p:nvGrpSpPr>
          <p:grpSpPr>
            <a:xfrm>
              <a:off x="16538253" y="8936385"/>
              <a:ext cx="643732" cy="643732"/>
              <a:chOff x="0" y="0"/>
              <a:chExt cx="812800" cy="812800"/>
            </a:xfrm>
          </p:grpSpPr>
          <p:sp>
            <p:nvSpPr>
              <p:cNvPr id="86" name="Freeform 7">
                <a:extLst>
                  <a:ext uri="{FF2B5EF4-FFF2-40B4-BE49-F238E27FC236}">
                    <a16:creationId xmlns:a16="http://schemas.microsoft.com/office/drawing/2014/main" id="{E85EC448-EE55-4AED-1EBD-4D7EB0E286D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txBody>
              <a:bodyPr/>
              <a:lstStyle/>
              <a:p>
                <a:endParaRPr lang="en-IN"/>
              </a:p>
            </p:txBody>
          </p:sp>
          <p:sp>
            <p:nvSpPr>
              <p:cNvPr id="87" name="TextBox 8">
                <a:extLst>
                  <a:ext uri="{FF2B5EF4-FFF2-40B4-BE49-F238E27FC236}">
                    <a16:creationId xmlns:a16="http://schemas.microsoft.com/office/drawing/2014/main" id="{E4DE0C73-DC39-B71D-A0F9-966A3923E5BC}"/>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85" name="Freeform 25">
              <a:extLst>
                <a:ext uri="{FF2B5EF4-FFF2-40B4-BE49-F238E27FC236}">
                  <a16:creationId xmlns:a16="http://schemas.microsoft.com/office/drawing/2014/main" id="{699FA724-3EF1-B090-30B3-6EC1003D95ED}"/>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pic>
        <p:nvPicPr>
          <p:cNvPr id="2" name="Picture 1">
            <a:extLst>
              <a:ext uri="{FF2B5EF4-FFF2-40B4-BE49-F238E27FC236}">
                <a16:creationId xmlns:a16="http://schemas.microsoft.com/office/drawing/2014/main" id="{8EBCDC0A-4105-BC1C-89EF-D6EB7627D74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rot="9198431">
            <a:off x="17124542" y="-858609"/>
            <a:ext cx="2897575" cy="2897575"/>
          </a:xfrm>
          <a:prstGeom prst="rect">
            <a:avLst/>
          </a:prstGeom>
        </p:spPr>
      </p:pic>
      <p:grpSp>
        <p:nvGrpSpPr>
          <p:cNvPr id="4" name="Group 3">
            <a:extLst>
              <a:ext uri="{FF2B5EF4-FFF2-40B4-BE49-F238E27FC236}">
                <a16:creationId xmlns:a16="http://schemas.microsoft.com/office/drawing/2014/main" id="{C78F1418-1157-9EDC-CFF3-F0A4210B452C}"/>
              </a:ext>
            </a:extLst>
          </p:cNvPr>
          <p:cNvGrpSpPr/>
          <p:nvPr/>
        </p:nvGrpSpPr>
        <p:grpSpPr>
          <a:xfrm>
            <a:off x="586667" y="450906"/>
            <a:ext cx="1547987" cy="501594"/>
            <a:chOff x="3935730" y="1943141"/>
            <a:chExt cx="10416540" cy="3375268"/>
          </a:xfrm>
        </p:grpSpPr>
        <p:pic>
          <p:nvPicPr>
            <p:cNvPr id="7" name="Picture 6" descr="A black and white logo&#10;&#10;Description automatically generated">
              <a:extLst>
                <a:ext uri="{FF2B5EF4-FFF2-40B4-BE49-F238E27FC236}">
                  <a16:creationId xmlns:a16="http://schemas.microsoft.com/office/drawing/2014/main" id="{AA87CE6B-64B7-92F3-2EC3-67366CEE65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5730" y="2880361"/>
              <a:ext cx="10416540" cy="2438048"/>
            </a:xfrm>
            <a:prstGeom prst="rect">
              <a:avLst/>
            </a:prstGeom>
          </p:spPr>
        </p:pic>
        <p:grpSp>
          <p:nvGrpSpPr>
            <p:cNvPr id="8" name="Group 7">
              <a:extLst>
                <a:ext uri="{FF2B5EF4-FFF2-40B4-BE49-F238E27FC236}">
                  <a16:creationId xmlns:a16="http://schemas.microsoft.com/office/drawing/2014/main" id="{994801AE-F566-7503-A83C-B67940A07E10}"/>
                </a:ext>
              </a:extLst>
            </p:cNvPr>
            <p:cNvGrpSpPr/>
            <p:nvPr/>
          </p:nvGrpSpPr>
          <p:grpSpPr>
            <a:xfrm>
              <a:off x="3935730" y="1943141"/>
              <a:ext cx="1977390" cy="502920"/>
              <a:chOff x="3935730" y="1943141"/>
              <a:chExt cx="1977390" cy="502920"/>
            </a:xfrm>
          </p:grpSpPr>
          <p:pic>
            <p:nvPicPr>
              <p:cNvPr id="3" name="Picture 2">
                <a:extLst>
                  <a:ext uri="{FF2B5EF4-FFF2-40B4-BE49-F238E27FC236}">
                    <a16:creationId xmlns:a16="http://schemas.microsoft.com/office/drawing/2014/main" id="{E39895BC-F404-BDE9-82DD-D864232316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5730" y="1943141"/>
                <a:ext cx="502920" cy="502920"/>
              </a:xfrm>
              <a:prstGeom prst="rect">
                <a:avLst/>
              </a:prstGeom>
            </p:spPr>
          </p:pic>
          <p:pic>
            <p:nvPicPr>
              <p:cNvPr id="6" name="Picture 5">
                <a:extLst>
                  <a:ext uri="{FF2B5EF4-FFF2-40B4-BE49-F238E27FC236}">
                    <a16:creationId xmlns:a16="http://schemas.microsoft.com/office/drawing/2014/main" id="{1CBA95AA-0DC2-E234-9832-1E48B3CE60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410200" y="1943141"/>
                <a:ext cx="502920" cy="502920"/>
              </a:xfrm>
              <a:prstGeom prst="rect">
                <a:avLst/>
              </a:prstGeom>
            </p:spPr>
          </p:pic>
        </p:grpSp>
      </p:grpSp>
      <p:pic>
        <p:nvPicPr>
          <p:cNvPr id="17" name="Picture 16">
            <a:extLst>
              <a:ext uri="{FF2B5EF4-FFF2-40B4-BE49-F238E27FC236}">
                <a16:creationId xmlns:a16="http://schemas.microsoft.com/office/drawing/2014/main" id="{21AF0591-1AF6-F173-B89B-885ACE32430B}"/>
              </a:ext>
            </a:extLst>
          </p:cNvPr>
          <p:cNvPicPr>
            <a:picLocks noChangeAspect="1"/>
          </p:cNvPicPr>
          <p:nvPr/>
        </p:nvPicPr>
        <p:blipFill>
          <a:blip r:embed="rId8"/>
          <a:stretch>
            <a:fillRect/>
          </a:stretch>
        </p:blipFill>
        <p:spPr>
          <a:xfrm>
            <a:off x="1656305" y="1647337"/>
            <a:ext cx="14975390" cy="6992326"/>
          </a:xfrm>
          <a:prstGeom prst="rect">
            <a:avLst/>
          </a:prstGeom>
        </p:spPr>
      </p:pic>
      <p:grpSp>
        <p:nvGrpSpPr>
          <p:cNvPr id="10" name="Group 9">
            <a:extLst>
              <a:ext uri="{FF2B5EF4-FFF2-40B4-BE49-F238E27FC236}">
                <a16:creationId xmlns:a16="http://schemas.microsoft.com/office/drawing/2014/main" id="{F2A660DE-5181-F9FF-C079-1ECAC1514EA1}"/>
              </a:ext>
            </a:extLst>
          </p:cNvPr>
          <p:cNvGrpSpPr/>
          <p:nvPr/>
        </p:nvGrpSpPr>
        <p:grpSpPr>
          <a:xfrm>
            <a:off x="-23446" y="8267700"/>
            <a:ext cx="28815805" cy="3221518"/>
            <a:chOff x="-9384806" y="8395693"/>
            <a:chExt cx="28815805" cy="3221518"/>
          </a:xfrm>
        </p:grpSpPr>
        <p:pic>
          <p:nvPicPr>
            <p:cNvPr id="13" name="Picture 12" descr="A set of blue and white dots&#10;&#10;Description automatically generated">
              <a:extLst>
                <a:ext uri="{FF2B5EF4-FFF2-40B4-BE49-F238E27FC236}">
                  <a16:creationId xmlns:a16="http://schemas.microsoft.com/office/drawing/2014/main" id="{64EDBA32-2672-70E6-D3CF-693A9E578488}"/>
                </a:ext>
              </a:extLst>
            </p:cNvPr>
            <p:cNvPicPr>
              <a:picLocks noChangeAspect="1"/>
            </p:cNvPicPr>
            <p:nvPr/>
          </p:nvPicPr>
          <p:blipFill rotWithShape="1">
            <a:blip r:embed="rId9">
              <a:extLst>
                <a:ext uri="{28A0092B-C50C-407E-A947-70E740481C1C}">
                  <a14:useLocalDpi xmlns:a14="http://schemas.microsoft.com/office/drawing/2010/main" val="0"/>
                </a:ext>
              </a:extLst>
            </a:blip>
            <a:srcRect b="69963"/>
            <a:stretch/>
          </p:blipFill>
          <p:spPr>
            <a:xfrm flipH="1">
              <a:off x="5023097" y="8395693"/>
              <a:ext cx="14407902" cy="3221518"/>
            </a:xfrm>
            <a:prstGeom prst="rect">
              <a:avLst/>
            </a:prstGeom>
          </p:spPr>
        </p:pic>
        <p:pic>
          <p:nvPicPr>
            <p:cNvPr id="9" name="Picture 8" descr="A set of blue and white dots&#10;&#10;Description automatically generated">
              <a:extLst>
                <a:ext uri="{FF2B5EF4-FFF2-40B4-BE49-F238E27FC236}">
                  <a16:creationId xmlns:a16="http://schemas.microsoft.com/office/drawing/2014/main" id="{0542D37A-3C43-696E-30C7-A0409A5F609B}"/>
                </a:ext>
              </a:extLst>
            </p:cNvPr>
            <p:cNvPicPr>
              <a:picLocks noChangeAspect="1"/>
            </p:cNvPicPr>
            <p:nvPr/>
          </p:nvPicPr>
          <p:blipFill rotWithShape="1">
            <a:blip r:embed="rId9">
              <a:extLst>
                <a:ext uri="{28A0092B-C50C-407E-A947-70E740481C1C}">
                  <a14:useLocalDpi xmlns:a14="http://schemas.microsoft.com/office/drawing/2010/main" val="0"/>
                </a:ext>
              </a:extLst>
            </a:blip>
            <a:srcRect b="69963"/>
            <a:stretch/>
          </p:blipFill>
          <p:spPr>
            <a:xfrm>
              <a:off x="-9384806" y="8395693"/>
              <a:ext cx="14407902" cy="3221518"/>
            </a:xfrm>
            <a:prstGeom prst="rect">
              <a:avLst/>
            </a:prstGeom>
          </p:spPr>
        </p:pic>
      </p:grpSp>
      <p:pic>
        <p:nvPicPr>
          <p:cNvPr id="11" name="Picture 10">
            <a:extLst>
              <a:ext uri="{FF2B5EF4-FFF2-40B4-BE49-F238E27FC236}">
                <a16:creationId xmlns:a16="http://schemas.microsoft.com/office/drawing/2014/main" id="{C1B2A572-7AB5-CF1B-229E-CC2DFCB5B709}"/>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flipH="1">
            <a:off x="25500144" y="3390900"/>
            <a:ext cx="5325996" cy="5325996"/>
          </a:xfrm>
          <a:prstGeom prst="rect">
            <a:avLst/>
          </a:prstGeom>
        </p:spPr>
      </p:pic>
      <p:pic>
        <p:nvPicPr>
          <p:cNvPr id="14" name="Picture 13" descr="A blue and yellow snake logo&#10;&#10;Description automatically generated">
            <a:extLst>
              <a:ext uri="{FF2B5EF4-FFF2-40B4-BE49-F238E27FC236}">
                <a16:creationId xmlns:a16="http://schemas.microsoft.com/office/drawing/2014/main" id="{0B68E4E4-ABDC-681F-236B-247094031AB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603969" y="4497432"/>
            <a:ext cx="3118346" cy="3112932"/>
          </a:xfrm>
          <a:prstGeom prst="rect">
            <a:avLst/>
          </a:prstGeom>
          <a:effectLst>
            <a:outerShdw blurRad="50800" dist="38100" dir="2700000" algn="tl" rotWithShape="0">
              <a:prstClr val="black">
                <a:alpha val="40000"/>
              </a:prstClr>
            </a:outerShdw>
          </a:effectLst>
        </p:spPr>
      </p:pic>
      <p:pic>
        <p:nvPicPr>
          <p:cNvPr id="20" name="Picture 19" descr="A set of blue and white dots&#10;&#10;Description automatically generated">
            <a:extLst>
              <a:ext uri="{FF2B5EF4-FFF2-40B4-BE49-F238E27FC236}">
                <a16:creationId xmlns:a16="http://schemas.microsoft.com/office/drawing/2014/main" id="{EE982487-8D45-1FD0-585E-A82852CAA51C}"/>
              </a:ext>
            </a:extLst>
          </p:cNvPr>
          <p:cNvPicPr>
            <a:picLocks noChangeAspect="1"/>
          </p:cNvPicPr>
          <p:nvPr/>
        </p:nvPicPr>
        <p:blipFill rotWithShape="1">
          <a:blip r:embed="rId9">
            <a:extLst>
              <a:ext uri="{28A0092B-C50C-407E-A947-70E740481C1C}">
                <a14:useLocalDpi xmlns:a14="http://schemas.microsoft.com/office/drawing/2010/main" val="0"/>
              </a:ext>
            </a:extLst>
          </a:blip>
          <a:srcRect b="73584"/>
          <a:stretch/>
        </p:blipFill>
        <p:spPr>
          <a:xfrm flipH="1">
            <a:off x="21554316" y="8404860"/>
            <a:ext cx="9706760" cy="1908730"/>
          </a:xfrm>
          <a:prstGeom prst="rect">
            <a:avLst/>
          </a:prstGeom>
        </p:spPr>
      </p:pic>
    </p:spTree>
    <p:extLst>
      <p:ext uri="{BB962C8B-B14F-4D97-AF65-F5344CB8AC3E}">
        <p14:creationId xmlns:p14="http://schemas.microsoft.com/office/powerpoint/2010/main" val="138061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6664386-F137-1E54-DD1F-F318DC906673}"/>
              </a:ext>
            </a:extLst>
          </p:cNvPr>
          <p:cNvSpPr>
            <a:spLocks noGrp="1" noRot="1" noMove="1" noResize="1" noEditPoints="1" noAdjustHandles="1" noChangeArrowheads="1" noChangeShapeType="1"/>
          </p:cNvSpPr>
          <p:nvPr/>
        </p:nvSpPr>
        <p:spPr>
          <a:xfrm>
            <a:off x="0" y="0"/>
            <a:ext cx="19431000" cy="10287000"/>
          </a:xfrm>
          <a:prstGeom prst="rect">
            <a:avLst/>
          </a:prstGeom>
          <a:solidFill>
            <a:srgbClr val="0008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descr="A set of blue and white dots&#10;&#10;Description automatically generated">
            <a:extLst>
              <a:ext uri="{FF2B5EF4-FFF2-40B4-BE49-F238E27FC236}">
                <a16:creationId xmlns:a16="http://schemas.microsoft.com/office/drawing/2014/main" id="{833DD7B2-E611-53DA-F11D-73FE034274F4}"/>
              </a:ext>
            </a:extLst>
          </p:cNvPr>
          <p:cNvPicPr>
            <a:picLocks noChangeAspect="1"/>
          </p:cNvPicPr>
          <p:nvPr/>
        </p:nvPicPr>
        <p:blipFill rotWithShape="1">
          <a:blip r:embed="rId3">
            <a:extLst>
              <a:ext uri="{28A0092B-C50C-407E-A947-70E740481C1C}">
                <a14:useLocalDpi xmlns:a14="http://schemas.microsoft.com/office/drawing/2010/main" val="0"/>
              </a:ext>
            </a:extLst>
          </a:blip>
          <a:srcRect b="73584"/>
          <a:stretch/>
        </p:blipFill>
        <p:spPr>
          <a:xfrm flipH="1">
            <a:off x="-227480" y="8052328"/>
            <a:ext cx="14407902" cy="2833159"/>
          </a:xfrm>
          <a:prstGeom prst="rect">
            <a:avLst/>
          </a:prstGeom>
        </p:spPr>
      </p:pic>
      <p:sp>
        <p:nvSpPr>
          <p:cNvPr id="5" name="TextBox 30">
            <a:extLst>
              <a:ext uri="{FF2B5EF4-FFF2-40B4-BE49-F238E27FC236}">
                <a16:creationId xmlns:a16="http://schemas.microsoft.com/office/drawing/2014/main" id="{E043573B-86B4-946A-1AB8-3F7DE06491E8}"/>
              </a:ext>
            </a:extLst>
          </p:cNvPr>
          <p:cNvSpPr txBox="1"/>
          <p:nvPr/>
        </p:nvSpPr>
        <p:spPr>
          <a:xfrm>
            <a:off x="4749677" y="455509"/>
            <a:ext cx="9475687" cy="1846659"/>
          </a:xfrm>
          <a:prstGeom prst="rect">
            <a:avLst/>
          </a:prstGeom>
        </p:spPr>
        <p:txBody>
          <a:bodyPr wrap="square" lIns="0" tIns="0" rIns="0" bIns="0" rtlCol="0" anchor="t">
            <a:spAutoFit/>
          </a:bodyPr>
          <a:lstStyle/>
          <a:p>
            <a:pPr marL="0" lvl="0" indent="0" algn="ctr" rtl="0">
              <a:spcBef>
                <a:spcPts val="0"/>
              </a:spcBef>
              <a:spcAft>
                <a:spcPts val="0"/>
              </a:spcAft>
              <a:buNone/>
            </a:pPr>
            <a:r>
              <a:rPr lang="en-US" sz="6000" b="1" dirty="0">
                <a:solidFill>
                  <a:schemeClr val="bg1"/>
                </a:solidFill>
                <a:latin typeface="Poppins" panose="00000500000000000000" pitchFamily="2" charset="0"/>
                <a:ea typeface="Poppins SemiBold"/>
                <a:cs typeface="Poppins" panose="00000500000000000000" pitchFamily="2" charset="0"/>
                <a:sym typeface="Poppins SemiBold"/>
              </a:rPr>
              <a:t>Install Required Packages</a:t>
            </a:r>
          </a:p>
        </p:txBody>
      </p:sp>
      <p:grpSp>
        <p:nvGrpSpPr>
          <p:cNvPr id="82" name="Group 81">
            <a:extLst>
              <a:ext uri="{FF2B5EF4-FFF2-40B4-BE49-F238E27FC236}">
                <a16:creationId xmlns:a16="http://schemas.microsoft.com/office/drawing/2014/main" id="{813C13F4-73A3-768F-F132-9C75BDB3508A}"/>
              </a:ext>
            </a:extLst>
          </p:cNvPr>
          <p:cNvGrpSpPr/>
          <p:nvPr/>
        </p:nvGrpSpPr>
        <p:grpSpPr>
          <a:xfrm>
            <a:off x="16538253" y="8936385"/>
            <a:ext cx="1902881" cy="643732"/>
            <a:chOff x="16538253" y="8936385"/>
            <a:chExt cx="1902881" cy="643732"/>
          </a:xfrm>
        </p:grpSpPr>
        <p:grpSp>
          <p:nvGrpSpPr>
            <p:cNvPr id="83" name="Group 3">
              <a:extLst>
                <a:ext uri="{FF2B5EF4-FFF2-40B4-BE49-F238E27FC236}">
                  <a16:creationId xmlns:a16="http://schemas.microsoft.com/office/drawing/2014/main" id="{762422CE-C3EA-34C6-A44A-8F5C7CACBEEB}"/>
                </a:ext>
              </a:extLst>
            </p:cNvPr>
            <p:cNvGrpSpPr/>
            <p:nvPr/>
          </p:nvGrpSpPr>
          <p:grpSpPr>
            <a:xfrm rot="5400000">
              <a:off x="17231949" y="8310586"/>
              <a:ext cx="515490" cy="1902880"/>
              <a:chOff x="0" y="0"/>
              <a:chExt cx="660400" cy="1951851"/>
            </a:xfrm>
            <a:gradFill>
              <a:gsLst>
                <a:gs pos="65000">
                  <a:srgbClr val="308AAC"/>
                </a:gs>
                <a:gs pos="0">
                  <a:srgbClr val="2BC0C6"/>
                </a:gs>
              </a:gsLst>
              <a:lin ang="5400000" scaled="1"/>
            </a:gradFill>
          </p:grpSpPr>
          <p:sp>
            <p:nvSpPr>
              <p:cNvPr id="88" name="Freeform 4">
                <a:extLst>
                  <a:ext uri="{FF2B5EF4-FFF2-40B4-BE49-F238E27FC236}">
                    <a16:creationId xmlns:a16="http://schemas.microsoft.com/office/drawing/2014/main" id="{1CFD4849-D736-DE42-5BBF-CE5AA8B04DDB}"/>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grpFill/>
            </p:spPr>
            <p:txBody>
              <a:bodyPr/>
              <a:lstStyle/>
              <a:p>
                <a:endParaRPr lang="en-IN" dirty="0"/>
              </a:p>
            </p:txBody>
          </p:sp>
          <p:sp>
            <p:nvSpPr>
              <p:cNvPr id="89" name="TextBox 5">
                <a:extLst>
                  <a:ext uri="{FF2B5EF4-FFF2-40B4-BE49-F238E27FC236}">
                    <a16:creationId xmlns:a16="http://schemas.microsoft.com/office/drawing/2014/main" id="{8CC17754-BF22-477F-5B9A-F06184AC78CD}"/>
                  </a:ext>
                </a:extLst>
              </p:cNvPr>
              <p:cNvSpPr txBox="1"/>
              <p:nvPr/>
            </p:nvSpPr>
            <p:spPr>
              <a:xfrm>
                <a:off x="0" y="753"/>
                <a:ext cx="660400" cy="1815326"/>
              </a:xfrm>
              <a:prstGeom prst="rect">
                <a:avLst/>
              </a:prstGeom>
              <a:solidFill>
                <a:schemeClr val="bg1"/>
              </a:solidFill>
              <a:effectLst>
                <a:softEdge rad="0"/>
              </a:effectLst>
            </p:spPr>
            <p:txBody>
              <a:bodyPr lIns="50800" tIns="50800" rIns="50800" bIns="50800" rtlCol="0" anchor="ctr"/>
              <a:lstStyle/>
              <a:p>
                <a:pPr algn="ctr">
                  <a:lnSpc>
                    <a:spcPts val="2220"/>
                  </a:lnSpc>
                </a:pPr>
                <a:endParaRPr dirty="0"/>
              </a:p>
            </p:txBody>
          </p:sp>
        </p:grpSp>
        <p:grpSp>
          <p:nvGrpSpPr>
            <p:cNvPr id="84" name="Group 6">
              <a:extLst>
                <a:ext uri="{FF2B5EF4-FFF2-40B4-BE49-F238E27FC236}">
                  <a16:creationId xmlns:a16="http://schemas.microsoft.com/office/drawing/2014/main" id="{CF1B2E2C-B77A-3B4C-39D2-F28C216DDF92}"/>
                </a:ext>
              </a:extLst>
            </p:cNvPr>
            <p:cNvGrpSpPr/>
            <p:nvPr/>
          </p:nvGrpSpPr>
          <p:grpSpPr>
            <a:xfrm>
              <a:off x="16538253" y="8936385"/>
              <a:ext cx="643732" cy="643732"/>
              <a:chOff x="0" y="0"/>
              <a:chExt cx="812800" cy="812800"/>
            </a:xfrm>
          </p:grpSpPr>
          <p:sp>
            <p:nvSpPr>
              <p:cNvPr id="86" name="Freeform 7">
                <a:extLst>
                  <a:ext uri="{FF2B5EF4-FFF2-40B4-BE49-F238E27FC236}">
                    <a16:creationId xmlns:a16="http://schemas.microsoft.com/office/drawing/2014/main" id="{E85EC448-EE55-4AED-1EBD-4D7EB0E286D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txBody>
              <a:bodyPr/>
              <a:lstStyle/>
              <a:p>
                <a:endParaRPr lang="en-IN"/>
              </a:p>
            </p:txBody>
          </p:sp>
          <p:sp>
            <p:nvSpPr>
              <p:cNvPr id="87" name="TextBox 8">
                <a:extLst>
                  <a:ext uri="{FF2B5EF4-FFF2-40B4-BE49-F238E27FC236}">
                    <a16:creationId xmlns:a16="http://schemas.microsoft.com/office/drawing/2014/main" id="{E4DE0C73-DC39-B71D-A0F9-966A3923E5BC}"/>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85" name="Freeform 25">
              <a:extLst>
                <a:ext uri="{FF2B5EF4-FFF2-40B4-BE49-F238E27FC236}">
                  <a16:creationId xmlns:a16="http://schemas.microsoft.com/office/drawing/2014/main" id="{699FA724-3EF1-B090-30B3-6EC1003D95ED}"/>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pic>
        <p:nvPicPr>
          <p:cNvPr id="2" name="Picture 1">
            <a:extLst>
              <a:ext uri="{FF2B5EF4-FFF2-40B4-BE49-F238E27FC236}">
                <a16:creationId xmlns:a16="http://schemas.microsoft.com/office/drawing/2014/main" id="{8EBCDC0A-4105-BC1C-89EF-D6EB7627D74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9198431">
            <a:off x="17124542" y="-858609"/>
            <a:ext cx="2897575" cy="2897575"/>
          </a:xfrm>
          <a:prstGeom prst="rect">
            <a:avLst/>
          </a:prstGeom>
        </p:spPr>
      </p:pic>
      <p:pic>
        <p:nvPicPr>
          <p:cNvPr id="35" name="Picture 34">
            <a:extLst>
              <a:ext uri="{FF2B5EF4-FFF2-40B4-BE49-F238E27FC236}">
                <a16:creationId xmlns:a16="http://schemas.microsoft.com/office/drawing/2014/main" id="{04B7C1D0-945A-C095-15B1-5DD73958D77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11822591" y="2407755"/>
            <a:ext cx="11334205" cy="11334205"/>
          </a:xfrm>
          <a:prstGeom prst="rect">
            <a:avLst/>
          </a:prstGeom>
        </p:spPr>
      </p:pic>
      <p:pic>
        <p:nvPicPr>
          <p:cNvPr id="6" name="Picture 5" descr="A blue and yellow snake logo&#10;&#10;Description automatically generated">
            <a:extLst>
              <a:ext uri="{FF2B5EF4-FFF2-40B4-BE49-F238E27FC236}">
                <a16:creationId xmlns:a16="http://schemas.microsoft.com/office/drawing/2014/main" id="{56EEA4A0-BF8C-B97D-22C1-5C5474C46C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94795" y="4883332"/>
            <a:ext cx="4486916" cy="4479126"/>
          </a:xfrm>
          <a:prstGeom prst="rect">
            <a:avLst/>
          </a:prstGeom>
          <a:effectLst/>
        </p:spPr>
      </p:pic>
      <p:grpSp>
        <p:nvGrpSpPr>
          <p:cNvPr id="13" name="Group 12">
            <a:extLst>
              <a:ext uri="{FF2B5EF4-FFF2-40B4-BE49-F238E27FC236}">
                <a16:creationId xmlns:a16="http://schemas.microsoft.com/office/drawing/2014/main" id="{79C60624-9C19-D9CC-5E80-35179E9AB50A}"/>
              </a:ext>
            </a:extLst>
          </p:cNvPr>
          <p:cNvGrpSpPr/>
          <p:nvPr/>
        </p:nvGrpSpPr>
        <p:grpSpPr>
          <a:xfrm>
            <a:off x="2887707" y="4076700"/>
            <a:ext cx="8877697" cy="2850807"/>
            <a:chOff x="727601" y="6793981"/>
            <a:chExt cx="8877697" cy="2850807"/>
          </a:xfrm>
        </p:grpSpPr>
        <p:sp>
          <p:nvSpPr>
            <p:cNvPr id="14" name="TextBox 34">
              <a:extLst>
                <a:ext uri="{FF2B5EF4-FFF2-40B4-BE49-F238E27FC236}">
                  <a16:creationId xmlns:a16="http://schemas.microsoft.com/office/drawing/2014/main" id="{E14755AD-300A-85F3-35BE-3823DC990B6E}"/>
                </a:ext>
              </a:extLst>
            </p:cNvPr>
            <p:cNvSpPr txBox="1"/>
            <p:nvPr/>
          </p:nvSpPr>
          <p:spPr>
            <a:xfrm>
              <a:off x="1142808" y="6804155"/>
              <a:ext cx="8064027" cy="369332"/>
            </a:xfrm>
            <a:prstGeom prst="rect">
              <a:avLst/>
            </a:prstGeom>
          </p:spPr>
          <p:txBody>
            <a:bodyPr wrap="square" lIns="0" tIns="0" rIns="0" bIns="0" rtlCol="0" anchor="t">
              <a:spAutoFit/>
            </a:bodyPr>
            <a:lstStyle/>
            <a:p>
              <a:pPr marL="0" lvl="0" indent="0" algn="l" rtl="0">
                <a:spcBef>
                  <a:spcPts val="0"/>
                </a:spcBef>
                <a:spcAft>
                  <a:spcPts val="0"/>
                </a:spcAft>
                <a:buNone/>
              </a:pPr>
              <a:r>
                <a:rPr lang="en-IN" sz="2400" dirty="0">
                  <a:solidFill>
                    <a:schemeClr val="bg1"/>
                  </a:solidFill>
                  <a:latin typeface="Poppins"/>
                  <a:ea typeface="Poppins"/>
                  <a:cs typeface="Poppins"/>
                  <a:sym typeface="Poppins"/>
                </a:rPr>
                <a:t>Python Libraries</a:t>
              </a:r>
            </a:p>
          </p:txBody>
        </p:sp>
        <p:sp>
          <p:nvSpPr>
            <p:cNvPr id="16" name="Freeform 13">
              <a:extLst>
                <a:ext uri="{FF2B5EF4-FFF2-40B4-BE49-F238E27FC236}">
                  <a16:creationId xmlns:a16="http://schemas.microsoft.com/office/drawing/2014/main" id="{3CD78CF4-B4C9-B3F1-6D90-196E4607F4EA}"/>
                </a:ext>
              </a:extLst>
            </p:cNvPr>
            <p:cNvSpPr/>
            <p:nvPr/>
          </p:nvSpPr>
          <p:spPr>
            <a:xfrm>
              <a:off x="727601" y="6793981"/>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dirty="0"/>
            </a:p>
          </p:txBody>
        </p:sp>
        <p:sp>
          <p:nvSpPr>
            <p:cNvPr id="17" name="TextBox 16">
              <a:extLst>
                <a:ext uri="{FF2B5EF4-FFF2-40B4-BE49-F238E27FC236}">
                  <a16:creationId xmlns:a16="http://schemas.microsoft.com/office/drawing/2014/main" id="{206CE002-CD2C-0978-F427-4BA19A4F12BE}"/>
                </a:ext>
              </a:extLst>
            </p:cNvPr>
            <p:cNvSpPr txBox="1"/>
            <p:nvPr/>
          </p:nvSpPr>
          <p:spPr>
            <a:xfrm>
              <a:off x="1188318" y="7265547"/>
              <a:ext cx="8416980" cy="2379241"/>
            </a:xfrm>
            <a:prstGeom prst="rect">
              <a:avLst/>
            </a:prstGeom>
            <a:noFill/>
          </p:spPr>
          <p:txBody>
            <a:bodyPr wrap="square">
              <a:spAutoFit/>
            </a:bodyPr>
            <a:lstStyle/>
            <a:p>
              <a:pPr marL="285750" lvl="0" indent="-285750" algn="l" rtl="0">
                <a:lnSpc>
                  <a:spcPct val="140000"/>
                </a:lnSpc>
                <a:spcBef>
                  <a:spcPts val="0"/>
                </a:spcBef>
                <a:spcAft>
                  <a:spcPts val="0"/>
                </a:spcAft>
                <a:buFont typeface="Arial" panose="020B0604020202020204" pitchFamily="34" charset="0"/>
                <a:buChar char="•"/>
              </a:pPr>
              <a:r>
                <a:rPr lang="fr-FR" sz="1800" dirty="0">
                  <a:solidFill>
                    <a:schemeClr val="bg1"/>
                  </a:solidFill>
                  <a:latin typeface="Montserrat" panose="00000500000000000000" pitchFamily="2" charset="0"/>
                  <a:ea typeface="Poppins"/>
                  <a:cs typeface="Poppins"/>
                  <a:sym typeface="Poppins"/>
                </a:rPr>
                <a:t>Sentence-</a:t>
              </a:r>
              <a:r>
                <a:rPr lang="fr-FR" sz="1800" dirty="0" err="1">
                  <a:solidFill>
                    <a:schemeClr val="bg1"/>
                  </a:solidFill>
                  <a:latin typeface="Montserrat" panose="00000500000000000000" pitchFamily="2" charset="0"/>
                  <a:ea typeface="Poppins"/>
                  <a:cs typeface="Poppins"/>
                  <a:sym typeface="Poppins"/>
                </a:rPr>
                <a:t>transformers</a:t>
              </a:r>
              <a:r>
                <a:rPr lang="fr-FR" sz="1800" dirty="0">
                  <a:solidFill>
                    <a:schemeClr val="bg1"/>
                  </a:solidFill>
                  <a:latin typeface="Montserrat" panose="00000500000000000000" pitchFamily="2" charset="0"/>
                  <a:ea typeface="Poppins"/>
                  <a:cs typeface="Poppins"/>
                  <a:sym typeface="Poppins"/>
                </a:rPr>
                <a:t> – ( </a:t>
              </a:r>
              <a:r>
                <a:rPr lang="fr-FR" sz="1800" dirty="0" err="1">
                  <a:solidFill>
                    <a:schemeClr val="bg1"/>
                  </a:solidFill>
                  <a:latin typeface="Montserrat" panose="00000500000000000000" pitchFamily="2" charset="0"/>
                  <a:ea typeface="Poppins"/>
                  <a:cs typeface="Poppins"/>
                  <a:sym typeface="Poppins"/>
                </a:rPr>
                <a:t>Converting</a:t>
              </a:r>
              <a:r>
                <a:rPr lang="fr-FR" sz="1800" dirty="0">
                  <a:solidFill>
                    <a:schemeClr val="bg1"/>
                  </a:solidFill>
                  <a:latin typeface="Montserrat" panose="00000500000000000000" pitchFamily="2" charset="0"/>
                  <a:ea typeface="Poppins"/>
                  <a:cs typeface="Poppins"/>
                  <a:sym typeface="Poppins"/>
                </a:rPr>
                <a:t> </a:t>
              </a:r>
              <a:r>
                <a:rPr lang="fr-FR" sz="1800" dirty="0" err="1">
                  <a:solidFill>
                    <a:schemeClr val="bg1"/>
                  </a:solidFill>
                  <a:latin typeface="Montserrat" panose="00000500000000000000" pitchFamily="2" charset="0"/>
                  <a:ea typeface="Poppins"/>
                  <a:cs typeface="Poppins"/>
                  <a:sym typeface="Poppins"/>
                </a:rPr>
                <a:t>Text</a:t>
              </a:r>
              <a:r>
                <a:rPr lang="fr-FR" sz="1800" dirty="0">
                  <a:solidFill>
                    <a:schemeClr val="bg1"/>
                  </a:solidFill>
                  <a:latin typeface="Montserrat" panose="00000500000000000000" pitchFamily="2" charset="0"/>
                  <a:ea typeface="Poppins"/>
                  <a:cs typeface="Poppins"/>
                  <a:sym typeface="Poppins"/>
                </a:rPr>
                <a:t> to Numbers )</a:t>
              </a:r>
            </a:p>
            <a:p>
              <a:pPr marL="285750" lvl="0" indent="-285750" algn="l" rtl="0">
                <a:lnSpc>
                  <a:spcPct val="140000"/>
                </a:lnSpc>
                <a:spcBef>
                  <a:spcPts val="0"/>
                </a:spcBef>
                <a:spcAft>
                  <a:spcPts val="0"/>
                </a:spcAft>
                <a:buFont typeface="Arial" panose="020B0604020202020204" pitchFamily="34" charset="0"/>
                <a:buChar char="•"/>
              </a:pPr>
              <a:r>
                <a:rPr lang="fr-FR" sz="1800" dirty="0" err="1">
                  <a:solidFill>
                    <a:schemeClr val="bg1"/>
                  </a:solidFill>
                  <a:latin typeface="Montserrat" panose="00000500000000000000" pitchFamily="2" charset="0"/>
                  <a:ea typeface="Poppins"/>
                  <a:cs typeface="Poppins"/>
                  <a:sym typeface="Poppins"/>
                </a:rPr>
                <a:t>qdrant</a:t>
              </a:r>
              <a:r>
                <a:rPr lang="fr-FR" sz="1800" dirty="0">
                  <a:solidFill>
                    <a:schemeClr val="bg1"/>
                  </a:solidFill>
                  <a:latin typeface="Montserrat" panose="00000500000000000000" pitchFamily="2" charset="0"/>
                  <a:ea typeface="Poppins"/>
                  <a:cs typeface="Poppins"/>
                  <a:sym typeface="Poppins"/>
                </a:rPr>
                <a:t>-client – ( </a:t>
              </a:r>
              <a:r>
                <a:rPr lang="fr-FR" sz="1800" dirty="0" err="1">
                  <a:solidFill>
                    <a:schemeClr val="bg1"/>
                  </a:solidFill>
                  <a:latin typeface="Montserrat" panose="00000500000000000000" pitchFamily="2" charset="0"/>
                  <a:ea typeface="Poppins"/>
                  <a:cs typeface="Poppins"/>
                  <a:sym typeface="Poppins"/>
                </a:rPr>
                <a:t>Database</a:t>
              </a:r>
              <a:r>
                <a:rPr lang="fr-FR" sz="1800" dirty="0">
                  <a:solidFill>
                    <a:schemeClr val="bg1"/>
                  </a:solidFill>
                  <a:latin typeface="Montserrat" panose="00000500000000000000" pitchFamily="2" charset="0"/>
                  <a:ea typeface="Poppins"/>
                  <a:cs typeface="Poppins"/>
                  <a:sym typeface="Poppins"/>
                </a:rPr>
                <a:t> )</a:t>
              </a:r>
            </a:p>
            <a:p>
              <a:pPr marL="285750" lvl="0" indent="-285750" algn="l" rtl="0">
                <a:lnSpc>
                  <a:spcPct val="140000"/>
                </a:lnSpc>
                <a:spcBef>
                  <a:spcPts val="0"/>
                </a:spcBef>
                <a:spcAft>
                  <a:spcPts val="0"/>
                </a:spcAft>
                <a:buFont typeface="Arial" panose="020B0604020202020204" pitchFamily="34" charset="0"/>
                <a:buChar char="•"/>
              </a:pPr>
              <a:r>
                <a:rPr lang="fr-FR" sz="1800" dirty="0" err="1">
                  <a:solidFill>
                    <a:schemeClr val="bg1"/>
                  </a:solidFill>
                  <a:latin typeface="Montserrat" panose="00000500000000000000" pitchFamily="2" charset="0"/>
                  <a:ea typeface="Poppins"/>
                  <a:cs typeface="Poppins"/>
                  <a:sym typeface="Poppins"/>
                </a:rPr>
                <a:t>Langchain</a:t>
              </a:r>
              <a:r>
                <a:rPr lang="fr-FR" sz="1800" dirty="0">
                  <a:solidFill>
                    <a:schemeClr val="bg1"/>
                  </a:solidFill>
                  <a:latin typeface="Montserrat" panose="00000500000000000000" pitchFamily="2" charset="0"/>
                  <a:ea typeface="Poppins"/>
                  <a:cs typeface="Poppins"/>
                  <a:sym typeface="Poppins"/>
                </a:rPr>
                <a:t> – ( </a:t>
              </a:r>
              <a:r>
                <a:rPr lang="fr-FR" sz="1800" dirty="0" err="1">
                  <a:solidFill>
                    <a:schemeClr val="bg1"/>
                  </a:solidFill>
                  <a:latin typeface="Montserrat" panose="00000500000000000000" pitchFamily="2" charset="0"/>
                  <a:ea typeface="Poppins"/>
                  <a:cs typeface="Poppins"/>
                  <a:sym typeface="Poppins"/>
                </a:rPr>
                <a:t>Text</a:t>
              </a:r>
              <a:r>
                <a:rPr lang="fr-FR" sz="1800" dirty="0">
                  <a:solidFill>
                    <a:schemeClr val="bg1"/>
                  </a:solidFill>
                  <a:latin typeface="Montserrat" panose="00000500000000000000" pitchFamily="2" charset="0"/>
                  <a:ea typeface="Poppins"/>
                  <a:cs typeface="Poppins"/>
                  <a:sym typeface="Poppins"/>
                </a:rPr>
                <a:t> </a:t>
              </a:r>
              <a:r>
                <a:rPr lang="fr-FR" sz="1800" dirty="0" err="1">
                  <a:solidFill>
                    <a:schemeClr val="bg1"/>
                  </a:solidFill>
                  <a:latin typeface="Montserrat" panose="00000500000000000000" pitchFamily="2" charset="0"/>
                  <a:ea typeface="Poppins"/>
                  <a:cs typeface="Poppins"/>
                  <a:sym typeface="Poppins"/>
                </a:rPr>
                <a:t>Processing</a:t>
              </a:r>
              <a:r>
                <a:rPr lang="fr-FR" sz="1800" dirty="0">
                  <a:solidFill>
                    <a:schemeClr val="bg1"/>
                  </a:solidFill>
                  <a:latin typeface="Montserrat" panose="00000500000000000000" pitchFamily="2" charset="0"/>
                  <a:ea typeface="Poppins"/>
                  <a:cs typeface="Poppins"/>
                  <a:sym typeface="Poppins"/>
                </a:rPr>
                <a:t> )</a:t>
              </a:r>
            </a:p>
            <a:p>
              <a:pPr marL="285750" lvl="0" indent="-285750" algn="l" rtl="0">
                <a:lnSpc>
                  <a:spcPct val="140000"/>
                </a:lnSpc>
                <a:spcBef>
                  <a:spcPts val="0"/>
                </a:spcBef>
                <a:spcAft>
                  <a:spcPts val="0"/>
                </a:spcAft>
                <a:buFont typeface="Arial" panose="020B0604020202020204" pitchFamily="34" charset="0"/>
                <a:buChar char="•"/>
              </a:pPr>
              <a:r>
                <a:rPr lang="fr-FR" sz="1800" dirty="0" err="1">
                  <a:solidFill>
                    <a:schemeClr val="bg1"/>
                  </a:solidFill>
                  <a:latin typeface="Montserrat" panose="00000500000000000000" pitchFamily="2" charset="0"/>
                  <a:ea typeface="Poppins"/>
                  <a:cs typeface="Poppins"/>
                  <a:sym typeface="Poppins"/>
                </a:rPr>
                <a:t>Beautifulsoup</a:t>
              </a:r>
              <a:r>
                <a:rPr lang="fr-FR" sz="1800" dirty="0">
                  <a:solidFill>
                    <a:schemeClr val="bg1"/>
                  </a:solidFill>
                  <a:latin typeface="Montserrat" panose="00000500000000000000" pitchFamily="2" charset="0"/>
                  <a:ea typeface="Poppins"/>
                  <a:cs typeface="Poppins"/>
                  <a:sym typeface="Poppins"/>
                </a:rPr>
                <a:t> – ( </a:t>
              </a:r>
              <a:r>
                <a:rPr lang="fr-FR" sz="1800" dirty="0" err="1">
                  <a:solidFill>
                    <a:schemeClr val="bg1"/>
                  </a:solidFill>
                  <a:latin typeface="Montserrat" panose="00000500000000000000" pitchFamily="2" charset="0"/>
                  <a:ea typeface="Poppins"/>
                  <a:cs typeface="Poppins"/>
                  <a:sym typeface="Poppins"/>
                </a:rPr>
                <a:t>Scraping</a:t>
              </a:r>
              <a:r>
                <a:rPr lang="fr-FR" sz="1800" dirty="0">
                  <a:solidFill>
                    <a:schemeClr val="bg1"/>
                  </a:solidFill>
                  <a:latin typeface="Montserrat" panose="00000500000000000000" pitchFamily="2" charset="0"/>
                  <a:ea typeface="Poppins"/>
                  <a:cs typeface="Poppins"/>
                  <a:sym typeface="Poppins"/>
                </a:rPr>
                <a:t> )</a:t>
              </a:r>
            </a:p>
            <a:p>
              <a:pPr marL="285750" lvl="0" indent="-285750" algn="l" rtl="0">
                <a:lnSpc>
                  <a:spcPct val="140000"/>
                </a:lnSpc>
                <a:spcBef>
                  <a:spcPts val="0"/>
                </a:spcBef>
                <a:spcAft>
                  <a:spcPts val="0"/>
                </a:spcAft>
                <a:buFont typeface="Arial" panose="020B0604020202020204" pitchFamily="34" charset="0"/>
                <a:buChar char="•"/>
              </a:pPr>
              <a:r>
                <a:rPr lang="fr-FR" sz="1800" dirty="0" err="1">
                  <a:solidFill>
                    <a:schemeClr val="bg1"/>
                  </a:solidFill>
                  <a:latin typeface="Montserrat" panose="00000500000000000000" pitchFamily="2" charset="0"/>
                  <a:ea typeface="Poppins"/>
                  <a:cs typeface="Poppins"/>
                  <a:sym typeface="Poppins"/>
                </a:rPr>
                <a:t>Lxml</a:t>
              </a:r>
              <a:r>
                <a:rPr lang="fr-FR" sz="1800" dirty="0">
                  <a:solidFill>
                    <a:schemeClr val="bg1"/>
                  </a:solidFill>
                  <a:latin typeface="Montserrat" panose="00000500000000000000" pitchFamily="2" charset="0"/>
                  <a:ea typeface="Poppins"/>
                  <a:cs typeface="Poppins"/>
                  <a:sym typeface="Poppins"/>
                </a:rPr>
                <a:t> – ( </a:t>
              </a:r>
              <a:r>
                <a:rPr lang="fr-FR" sz="1800" dirty="0" err="1">
                  <a:solidFill>
                    <a:schemeClr val="bg1"/>
                  </a:solidFill>
                  <a:latin typeface="Montserrat" panose="00000500000000000000" pitchFamily="2" charset="0"/>
                  <a:ea typeface="Poppins"/>
                  <a:cs typeface="Poppins"/>
                  <a:sym typeface="Poppins"/>
                </a:rPr>
                <a:t>Parsing</a:t>
              </a:r>
              <a:r>
                <a:rPr lang="fr-FR" sz="1800" dirty="0">
                  <a:solidFill>
                    <a:schemeClr val="bg1"/>
                  </a:solidFill>
                  <a:latin typeface="Montserrat" panose="00000500000000000000" pitchFamily="2" charset="0"/>
                  <a:ea typeface="Poppins"/>
                  <a:cs typeface="Poppins"/>
                  <a:sym typeface="Poppins"/>
                </a:rPr>
                <a:t> XML/HTML )</a:t>
              </a:r>
            </a:p>
            <a:p>
              <a:pPr marL="285750" lvl="0" indent="-285750" algn="l" rtl="0">
                <a:lnSpc>
                  <a:spcPct val="140000"/>
                </a:lnSpc>
                <a:spcBef>
                  <a:spcPts val="0"/>
                </a:spcBef>
                <a:spcAft>
                  <a:spcPts val="0"/>
                </a:spcAft>
                <a:buFont typeface="Arial" panose="020B0604020202020204" pitchFamily="34" charset="0"/>
                <a:buChar char="•"/>
              </a:pPr>
              <a:r>
                <a:rPr lang="fr-FR" sz="1800" dirty="0" err="1">
                  <a:solidFill>
                    <a:schemeClr val="bg1"/>
                  </a:solidFill>
                  <a:latin typeface="Montserrat" panose="00000500000000000000" pitchFamily="2" charset="0"/>
                  <a:ea typeface="Poppins"/>
                  <a:cs typeface="Poppins"/>
                  <a:sym typeface="Poppins"/>
                </a:rPr>
                <a:t>Streamlit</a:t>
              </a:r>
              <a:r>
                <a:rPr lang="fr-FR" sz="1800" dirty="0">
                  <a:solidFill>
                    <a:schemeClr val="bg1"/>
                  </a:solidFill>
                  <a:latin typeface="Montserrat" panose="00000500000000000000" pitchFamily="2" charset="0"/>
                  <a:ea typeface="Poppins"/>
                  <a:cs typeface="Poppins"/>
                  <a:sym typeface="Poppins"/>
                </a:rPr>
                <a:t> – ( Web applications )</a:t>
              </a:r>
            </a:p>
          </p:txBody>
        </p:sp>
      </p:grpSp>
      <p:grpSp>
        <p:nvGrpSpPr>
          <p:cNvPr id="11" name="Group 10">
            <a:extLst>
              <a:ext uri="{FF2B5EF4-FFF2-40B4-BE49-F238E27FC236}">
                <a16:creationId xmlns:a16="http://schemas.microsoft.com/office/drawing/2014/main" id="{82121728-4D71-4F8B-FC48-4430ED1D14FD}"/>
              </a:ext>
            </a:extLst>
          </p:cNvPr>
          <p:cNvGrpSpPr/>
          <p:nvPr/>
        </p:nvGrpSpPr>
        <p:grpSpPr>
          <a:xfrm>
            <a:off x="586667" y="450906"/>
            <a:ext cx="1547987" cy="501594"/>
            <a:chOff x="3935730" y="1943141"/>
            <a:chExt cx="10416540" cy="3375268"/>
          </a:xfrm>
        </p:grpSpPr>
        <p:pic>
          <p:nvPicPr>
            <p:cNvPr id="12" name="Picture 11" descr="A black and white logo&#10;&#10;Description automatically generated">
              <a:extLst>
                <a:ext uri="{FF2B5EF4-FFF2-40B4-BE49-F238E27FC236}">
                  <a16:creationId xmlns:a16="http://schemas.microsoft.com/office/drawing/2014/main" id="{889A68C6-1E62-753E-41E7-4D489FCAB46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35730" y="2880361"/>
              <a:ext cx="10416540" cy="2438048"/>
            </a:xfrm>
            <a:prstGeom prst="rect">
              <a:avLst/>
            </a:prstGeom>
          </p:spPr>
        </p:pic>
        <p:grpSp>
          <p:nvGrpSpPr>
            <p:cNvPr id="18" name="Group 17">
              <a:extLst>
                <a:ext uri="{FF2B5EF4-FFF2-40B4-BE49-F238E27FC236}">
                  <a16:creationId xmlns:a16="http://schemas.microsoft.com/office/drawing/2014/main" id="{C33E1F6F-F3C8-1CD7-8DE1-59AC0A26E5A8}"/>
                </a:ext>
              </a:extLst>
            </p:cNvPr>
            <p:cNvGrpSpPr/>
            <p:nvPr/>
          </p:nvGrpSpPr>
          <p:grpSpPr>
            <a:xfrm>
              <a:off x="3935730" y="1943141"/>
              <a:ext cx="1977390" cy="502920"/>
              <a:chOff x="3935730" y="1943141"/>
              <a:chExt cx="1977390" cy="502920"/>
            </a:xfrm>
          </p:grpSpPr>
          <p:pic>
            <p:nvPicPr>
              <p:cNvPr id="19" name="Picture 18">
                <a:extLst>
                  <a:ext uri="{FF2B5EF4-FFF2-40B4-BE49-F238E27FC236}">
                    <a16:creationId xmlns:a16="http://schemas.microsoft.com/office/drawing/2014/main" id="{532D1234-53EB-E5A1-64D8-7CB1E38CE3D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35730" y="1943141"/>
                <a:ext cx="502920" cy="502920"/>
              </a:xfrm>
              <a:prstGeom prst="rect">
                <a:avLst/>
              </a:prstGeom>
            </p:spPr>
          </p:pic>
          <p:pic>
            <p:nvPicPr>
              <p:cNvPr id="20" name="Picture 19">
                <a:extLst>
                  <a:ext uri="{FF2B5EF4-FFF2-40B4-BE49-F238E27FC236}">
                    <a16:creationId xmlns:a16="http://schemas.microsoft.com/office/drawing/2014/main" id="{6B913061-E095-125A-648D-52948BE3810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5410200" y="1943141"/>
                <a:ext cx="502920" cy="502920"/>
              </a:xfrm>
              <a:prstGeom prst="rect">
                <a:avLst/>
              </a:prstGeom>
            </p:spPr>
          </p:pic>
        </p:grpSp>
      </p:grpSp>
      <p:pic>
        <p:nvPicPr>
          <p:cNvPr id="9" name="Picture 8">
            <a:extLst>
              <a:ext uri="{FF2B5EF4-FFF2-40B4-BE49-F238E27FC236}">
                <a16:creationId xmlns:a16="http://schemas.microsoft.com/office/drawing/2014/main" id="{F46B8ECA-7BB5-B9A9-860F-70855B43F3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12861041" y="3619500"/>
            <a:ext cx="7066410" cy="7066410"/>
          </a:xfrm>
          <a:prstGeom prst="rect">
            <a:avLst/>
          </a:prstGeom>
        </p:spPr>
      </p:pic>
      <p:grpSp>
        <p:nvGrpSpPr>
          <p:cNvPr id="10" name="Group 9">
            <a:extLst>
              <a:ext uri="{FF2B5EF4-FFF2-40B4-BE49-F238E27FC236}">
                <a16:creationId xmlns:a16="http://schemas.microsoft.com/office/drawing/2014/main" id="{0D6C37FD-FDE0-B64B-D4BF-9063C54F03B7}"/>
              </a:ext>
            </a:extLst>
          </p:cNvPr>
          <p:cNvGrpSpPr/>
          <p:nvPr/>
        </p:nvGrpSpPr>
        <p:grpSpPr>
          <a:xfrm>
            <a:off x="-11070370" y="5363710"/>
            <a:ext cx="3851225" cy="3370228"/>
            <a:chOff x="-152400" y="2935356"/>
            <a:chExt cx="7067519" cy="6184824"/>
          </a:xfrm>
        </p:grpSpPr>
        <p:pic>
          <p:nvPicPr>
            <p:cNvPr id="21" name="Picture 20" descr="A blue brain with white lights&#10;&#10;Description automatically generated">
              <a:extLst>
                <a:ext uri="{FF2B5EF4-FFF2-40B4-BE49-F238E27FC236}">
                  <a16:creationId xmlns:a16="http://schemas.microsoft.com/office/drawing/2014/main" id="{4C31C963-FB8B-2C7C-06AB-C0688DBC42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9175" y="2935356"/>
              <a:ext cx="4468678" cy="3628107"/>
            </a:xfrm>
            <a:prstGeom prst="rect">
              <a:avLst/>
            </a:prstGeom>
          </p:spPr>
        </p:pic>
        <p:pic>
          <p:nvPicPr>
            <p:cNvPr id="22" name="Picture 21" descr="A robot hand with a black background&#10;&#10;Description automatically generated">
              <a:extLst>
                <a:ext uri="{FF2B5EF4-FFF2-40B4-BE49-F238E27FC236}">
                  <a16:creationId xmlns:a16="http://schemas.microsoft.com/office/drawing/2014/main" id="{833446EF-452B-8411-0012-EDC73CC3104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152400" y="4408501"/>
              <a:ext cx="7067519" cy="4711679"/>
            </a:xfrm>
            <a:prstGeom prst="rect">
              <a:avLst/>
            </a:prstGeom>
          </p:spPr>
        </p:pic>
      </p:grpSp>
      <p:pic>
        <p:nvPicPr>
          <p:cNvPr id="23" name="Picture 22" descr="A black and white image of a pyramid&#10;&#10;Description automatically generated">
            <a:extLst>
              <a:ext uri="{FF2B5EF4-FFF2-40B4-BE49-F238E27FC236}">
                <a16:creationId xmlns:a16="http://schemas.microsoft.com/office/drawing/2014/main" id="{9AD6B01A-EAB7-FA1F-AACC-76E5B3C28B9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173721" y="8163644"/>
            <a:ext cx="12183855" cy="2721843"/>
          </a:xfrm>
          <a:prstGeom prst="rect">
            <a:avLst/>
          </a:prstGeom>
        </p:spPr>
      </p:pic>
    </p:spTree>
    <p:extLst>
      <p:ext uri="{BB962C8B-B14F-4D97-AF65-F5344CB8AC3E}">
        <p14:creationId xmlns:p14="http://schemas.microsoft.com/office/powerpoint/2010/main" val="142549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set of blue and white dots&#10;&#10;Description automatically generated">
            <a:extLst>
              <a:ext uri="{FF2B5EF4-FFF2-40B4-BE49-F238E27FC236}">
                <a16:creationId xmlns:a16="http://schemas.microsoft.com/office/drawing/2014/main" id="{4482B603-E185-8148-9DD8-A4DB4F700BC8}"/>
              </a:ext>
            </a:extLst>
          </p:cNvPr>
          <p:cNvPicPr>
            <a:picLocks noChangeAspect="1"/>
          </p:cNvPicPr>
          <p:nvPr/>
        </p:nvPicPr>
        <p:blipFill rotWithShape="1">
          <a:blip r:embed="rId3">
            <a:extLst>
              <a:ext uri="{28A0092B-C50C-407E-A947-70E740481C1C}">
                <a14:useLocalDpi xmlns:a14="http://schemas.microsoft.com/office/drawing/2010/main" val="0"/>
              </a:ext>
            </a:extLst>
          </a:blip>
          <a:srcRect b="73584"/>
          <a:stretch/>
        </p:blipFill>
        <p:spPr>
          <a:xfrm flipH="1">
            <a:off x="20116800" y="8472313"/>
            <a:ext cx="12050540" cy="2369609"/>
          </a:xfrm>
          <a:prstGeom prst="rect">
            <a:avLst/>
          </a:prstGeom>
        </p:spPr>
      </p:pic>
      <p:sp>
        <p:nvSpPr>
          <p:cNvPr id="15" name="Rectangle 14">
            <a:extLst>
              <a:ext uri="{FF2B5EF4-FFF2-40B4-BE49-F238E27FC236}">
                <a16:creationId xmlns:a16="http://schemas.microsoft.com/office/drawing/2014/main" id="{D6664386-F137-1E54-DD1F-F318DC906673}"/>
              </a:ext>
            </a:extLst>
          </p:cNvPr>
          <p:cNvSpPr>
            <a:spLocks noGrp="1" noRot="1" noMove="1" noResize="1" noEditPoints="1" noAdjustHandles="1" noChangeArrowheads="1" noChangeShapeType="1"/>
          </p:cNvSpPr>
          <p:nvPr/>
        </p:nvSpPr>
        <p:spPr>
          <a:xfrm>
            <a:off x="0" y="0"/>
            <a:ext cx="19431000" cy="10287000"/>
          </a:xfrm>
          <a:prstGeom prst="rect">
            <a:avLst/>
          </a:prstGeom>
          <a:solidFill>
            <a:srgbClr val="0008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A black and white image of a pyramid&#10;&#10;Description automatically generated">
            <a:extLst>
              <a:ext uri="{FF2B5EF4-FFF2-40B4-BE49-F238E27FC236}">
                <a16:creationId xmlns:a16="http://schemas.microsoft.com/office/drawing/2014/main" id="{9CBB6F70-8DDE-6C76-1DA1-25F68EA678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8010" y="8173205"/>
            <a:ext cx="14407925" cy="3218695"/>
          </a:xfrm>
          <a:prstGeom prst="rect">
            <a:avLst/>
          </a:prstGeom>
        </p:spPr>
      </p:pic>
      <p:pic>
        <p:nvPicPr>
          <p:cNvPr id="2" name="Picture 1">
            <a:extLst>
              <a:ext uri="{FF2B5EF4-FFF2-40B4-BE49-F238E27FC236}">
                <a16:creationId xmlns:a16="http://schemas.microsoft.com/office/drawing/2014/main" id="{8EBCDC0A-4105-BC1C-89EF-D6EB7627D74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rot="9198431">
            <a:off x="17124542" y="-858609"/>
            <a:ext cx="2897575" cy="2897575"/>
          </a:xfrm>
          <a:prstGeom prst="rect">
            <a:avLst/>
          </a:prstGeom>
        </p:spPr>
      </p:pic>
      <p:sp>
        <p:nvSpPr>
          <p:cNvPr id="10" name="TextBox 9">
            <a:extLst>
              <a:ext uri="{FF2B5EF4-FFF2-40B4-BE49-F238E27FC236}">
                <a16:creationId xmlns:a16="http://schemas.microsoft.com/office/drawing/2014/main" id="{EFAA74E6-E13D-33BD-2D49-DC19A6456F9F}"/>
              </a:ext>
            </a:extLst>
          </p:cNvPr>
          <p:cNvSpPr txBox="1"/>
          <p:nvPr/>
        </p:nvSpPr>
        <p:spPr>
          <a:xfrm>
            <a:off x="8366939" y="2627694"/>
            <a:ext cx="9102936" cy="5093830"/>
          </a:xfrm>
          <a:prstGeom prst="rect">
            <a:avLst/>
          </a:prstGeom>
          <a:noFill/>
        </p:spPr>
        <p:txBody>
          <a:bodyPr wrap="square">
            <a:spAutoFit/>
          </a:bodyPr>
          <a:lstStyle/>
          <a:p>
            <a:pPr marL="285750" lvl="0" indent="-285750" algn="l" rtl="0">
              <a:lnSpc>
                <a:spcPct val="140000"/>
              </a:lnSpc>
              <a:spcBef>
                <a:spcPts val="0"/>
              </a:spcBef>
              <a:spcAft>
                <a:spcPts val="0"/>
              </a:spcAft>
              <a:buFont typeface="Arial" panose="020B0604020202020204" pitchFamily="34" charset="0"/>
              <a:buChar char="•"/>
            </a:pPr>
            <a:r>
              <a:rPr lang="en-US" sz="1800" b="1" dirty="0">
                <a:solidFill>
                  <a:schemeClr val="bg1"/>
                </a:solidFill>
                <a:latin typeface="Montserrat" panose="00000500000000000000" pitchFamily="2" charset="0"/>
                <a:ea typeface="Poppins"/>
                <a:cs typeface="Poppins"/>
                <a:sym typeface="Poppins"/>
              </a:rPr>
              <a:t>Utilizing GPU: </a:t>
            </a:r>
            <a:r>
              <a:rPr lang="en-US" sz="1800" dirty="0">
                <a:solidFill>
                  <a:schemeClr val="bg1"/>
                </a:solidFill>
                <a:latin typeface="Montserrat" panose="00000500000000000000" pitchFamily="2" charset="0"/>
                <a:ea typeface="Poppins"/>
                <a:cs typeface="Poppins"/>
                <a:sym typeface="Poppins"/>
              </a:rPr>
              <a:t>will enhance the efficiency and performance of our project.</a:t>
            </a:r>
          </a:p>
          <a:p>
            <a:pPr lvl="0" algn="l" rtl="0">
              <a:lnSpc>
                <a:spcPct val="140000"/>
              </a:lnSpc>
              <a:spcBef>
                <a:spcPts val="0"/>
              </a:spcBef>
              <a:spcAft>
                <a:spcPts val="0"/>
              </a:spcAft>
            </a:pPr>
            <a:endParaRPr lang="en-US" sz="1800" dirty="0">
              <a:solidFill>
                <a:schemeClr val="bg1"/>
              </a:solidFill>
              <a:latin typeface="Montserrat" panose="00000500000000000000" pitchFamily="2" charset="0"/>
              <a:ea typeface="Poppins"/>
              <a:cs typeface="Poppins"/>
              <a:sym typeface="Poppins"/>
            </a:endParaRPr>
          </a:p>
          <a:p>
            <a:pPr marL="285750" lvl="0" indent="-285750" algn="l" rtl="0">
              <a:lnSpc>
                <a:spcPct val="140000"/>
              </a:lnSpc>
              <a:spcBef>
                <a:spcPts val="0"/>
              </a:spcBef>
              <a:spcAft>
                <a:spcPts val="0"/>
              </a:spcAft>
              <a:buFont typeface="Arial" panose="020B0604020202020204" pitchFamily="34" charset="0"/>
              <a:buChar char="•"/>
            </a:pPr>
            <a:r>
              <a:rPr lang="en-US" sz="1800" b="1" dirty="0">
                <a:solidFill>
                  <a:schemeClr val="bg1"/>
                </a:solidFill>
                <a:latin typeface="Montserrat" panose="00000500000000000000" pitchFamily="2" charset="0"/>
                <a:ea typeface="Poppins"/>
                <a:cs typeface="Poppins"/>
                <a:sym typeface="Poppins"/>
              </a:rPr>
              <a:t>Token length: </a:t>
            </a:r>
            <a:r>
              <a:rPr lang="en-US" sz="1800" dirty="0">
                <a:solidFill>
                  <a:schemeClr val="bg1"/>
                </a:solidFill>
                <a:latin typeface="Montserrat" panose="00000500000000000000" pitchFamily="2" charset="0"/>
                <a:ea typeface="Poppins"/>
                <a:cs typeface="Poppins"/>
                <a:sym typeface="Poppins"/>
              </a:rPr>
              <a:t>refers to the number of characters, including spaces and punctuation, in a single unit of text usually separated by spaces</a:t>
            </a:r>
          </a:p>
          <a:p>
            <a:pPr marL="285750" lvl="0" indent="-285750" algn="l" rtl="0">
              <a:lnSpc>
                <a:spcPct val="140000"/>
              </a:lnSpc>
              <a:spcBef>
                <a:spcPts val="0"/>
              </a:spcBef>
              <a:spcAft>
                <a:spcPts val="0"/>
              </a:spcAft>
              <a:buFont typeface="Arial" panose="020B0604020202020204" pitchFamily="34" charset="0"/>
              <a:buChar char="•"/>
            </a:pPr>
            <a:endParaRPr lang="en-US" sz="1800" dirty="0">
              <a:solidFill>
                <a:schemeClr val="bg1"/>
              </a:solidFill>
              <a:latin typeface="Montserrat" panose="00000500000000000000" pitchFamily="2" charset="0"/>
              <a:ea typeface="Poppins"/>
              <a:cs typeface="Poppins"/>
              <a:sym typeface="Poppins"/>
            </a:endParaRPr>
          </a:p>
          <a:p>
            <a:pPr marL="285750" lvl="0" indent="-285750" algn="l" rtl="0">
              <a:lnSpc>
                <a:spcPct val="140000"/>
              </a:lnSpc>
              <a:spcBef>
                <a:spcPts val="0"/>
              </a:spcBef>
              <a:spcAft>
                <a:spcPts val="0"/>
              </a:spcAft>
              <a:buFont typeface="Arial" panose="020B0604020202020204" pitchFamily="34" charset="0"/>
              <a:buChar char="•"/>
            </a:pPr>
            <a:r>
              <a:rPr lang="en-US" sz="1800" b="1" dirty="0">
                <a:solidFill>
                  <a:schemeClr val="bg1"/>
                </a:solidFill>
                <a:latin typeface="Montserrat" panose="00000500000000000000" pitchFamily="2" charset="0"/>
                <a:ea typeface="Poppins"/>
                <a:cs typeface="Poppins"/>
                <a:sym typeface="Poppins"/>
              </a:rPr>
              <a:t>Text preprocessing: </a:t>
            </a:r>
            <a:r>
              <a:rPr lang="en-US" sz="1800" dirty="0">
                <a:solidFill>
                  <a:schemeClr val="bg1"/>
                </a:solidFill>
                <a:latin typeface="Montserrat" panose="00000500000000000000" pitchFamily="2" charset="0"/>
                <a:ea typeface="Poppins"/>
                <a:cs typeface="Poppins"/>
                <a:sym typeface="Poppins"/>
              </a:rPr>
              <a:t>is the initial step of cleaning and transforming raw text data into a format suitable for further natural language processing tasks.</a:t>
            </a:r>
          </a:p>
          <a:p>
            <a:pPr marL="285750" indent="-285750">
              <a:lnSpc>
                <a:spcPct val="140000"/>
              </a:lnSpc>
              <a:buFont typeface="Arial" panose="020B0604020202020204" pitchFamily="34" charset="0"/>
              <a:buChar char="•"/>
            </a:pPr>
            <a:endParaRPr lang="en-US" sz="1800" b="1" dirty="0">
              <a:solidFill>
                <a:schemeClr val="bg1"/>
              </a:solidFill>
              <a:latin typeface="Montserrat" panose="00000500000000000000" pitchFamily="2" charset="0"/>
              <a:ea typeface="Poppins"/>
              <a:cs typeface="Poppins"/>
              <a:sym typeface="Poppins"/>
            </a:endParaRPr>
          </a:p>
          <a:p>
            <a:pPr marL="285750" indent="-285750">
              <a:lnSpc>
                <a:spcPct val="140000"/>
              </a:lnSpc>
              <a:buFont typeface="Arial" panose="020B0604020202020204" pitchFamily="34" charset="0"/>
              <a:buChar char="•"/>
            </a:pPr>
            <a:r>
              <a:rPr lang="en-US" sz="1800" b="1" dirty="0">
                <a:solidFill>
                  <a:schemeClr val="bg1"/>
                </a:solidFill>
                <a:latin typeface="Montserrat" panose="00000500000000000000" pitchFamily="2" charset="0"/>
                <a:ea typeface="Poppins"/>
                <a:cs typeface="Poppins"/>
                <a:sym typeface="Poppins"/>
              </a:rPr>
              <a:t>Fine-tuning: </a:t>
            </a:r>
            <a:r>
              <a:rPr lang="en-US" sz="1800" dirty="0">
                <a:solidFill>
                  <a:schemeClr val="bg1"/>
                </a:solidFill>
                <a:latin typeface="Montserrat" panose="00000500000000000000" pitchFamily="2" charset="0"/>
                <a:ea typeface="Poppins"/>
                <a:cs typeface="Poppins"/>
                <a:sym typeface="Poppins"/>
              </a:rPr>
              <a:t>an open-source LLM like Llama3.0 involves adapting its pre-trained parameters on a specific dataset or task to enhance its performance for a particular application.</a:t>
            </a:r>
            <a:endParaRPr lang="en-US" sz="1800" b="1" dirty="0">
              <a:solidFill>
                <a:schemeClr val="bg1"/>
              </a:solidFill>
              <a:latin typeface="Montserrat" panose="00000500000000000000" pitchFamily="2" charset="0"/>
              <a:ea typeface="Poppins"/>
              <a:cs typeface="Poppins"/>
              <a:sym typeface="Poppins"/>
            </a:endParaRPr>
          </a:p>
          <a:p>
            <a:pPr marL="285750" indent="-285750">
              <a:lnSpc>
                <a:spcPct val="140000"/>
              </a:lnSpc>
              <a:buFont typeface="Arial" panose="020B0604020202020204" pitchFamily="34" charset="0"/>
              <a:buChar char="•"/>
            </a:pPr>
            <a:endParaRPr lang="fr-FR" sz="1800" dirty="0">
              <a:solidFill>
                <a:schemeClr val="bg1"/>
              </a:solidFill>
              <a:latin typeface="Montserrat" panose="00000500000000000000" pitchFamily="2" charset="0"/>
              <a:ea typeface="Poppins"/>
              <a:cs typeface="Poppins"/>
              <a:sym typeface="Poppins"/>
            </a:endParaRPr>
          </a:p>
        </p:txBody>
      </p:sp>
      <p:sp>
        <p:nvSpPr>
          <p:cNvPr id="17" name="TextBox 30">
            <a:extLst>
              <a:ext uri="{FF2B5EF4-FFF2-40B4-BE49-F238E27FC236}">
                <a16:creationId xmlns:a16="http://schemas.microsoft.com/office/drawing/2014/main" id="{651DA288-6633-58E2-9C79-9B7C2899B6BC}"/>
              </a:ext>
            </a:extLst>
          </p:cNvPr>
          <p:cNvSpPr txBox="1"/>
          <p:nvPr/>
        </p:nvSpPr>
        <p:spPr>
          <a:xfrm>
            <a:off x="5241309" y="442472"/>
            <a:ext cx="9475687" cy="923330"/>
          </a:xfrm>
          <a:prstGeom prst="rect">
            <a:avLst/>
          </a:prstGeom>
        </p:spPr>
        <p:txBody>
          <a:bodyPr wrap="square" lIns="0" tIns="0" rIns="0" bIns="0" rtlCol="0" anchor="t">
            <a:spAutoFit/>
          </a:bodyPr>
          <a:lstStyle/>
          <a:p>
            <a:pPr marL="0" lvl="0" indent="0" algn="ctr" rtl="0">
              <a:spcBef>
                <a:spcPts val="0"/>
              </a:spcBef>
              <a:spcAft>
                <a:spcPts val="0"/>
              </a:spcAft>
              <a:buNone/>
            </a:pPr>
            <a:r>
              <a:rPr lang="en-US" sz="6000" b="1" dirty="0">
                <a:solidFill>
                  <a:schemeClr val="bg1"/>
                </a:solidFill>
                <a:latin typeface="Poppins" panose="00000500000000000000" pitchFamily="2" charset="0"/>
                <a:ea typeface="Poppins SemiBold"/>
                <a:cs typeface="Poppins" panose="00000500000000000000" pitchFamily="2" charset="0"/>
                <a:sym typeface="Poppins SemiBold"/>
              </a:rPr>
              <a:t>Future Enhancement</a:t>
            </a:r>
          </a:p>
        </p:txBody>
      </p:sp>
      <p:grpSp>
        <p:nvGrpSpPr>
          <p:cNvPr id="37" name="Group 36">
            <a:extLst>
              <a:ext uri="{FF2B5EF4-FFF2-40B4-BE49-F238E27FC236}">
                <a16:creationId xmlns:a16="http://schemas.microsoft.com/office/drawing/2014/main" id="{05B87C90-AF37-A1A5-AF59-28BBEC24C3EB}"/>
              </a:ext>
            </a:extLst>
          </p:cNvPr>
          <p:cNvGrpSpPr/>
          <p:nvPr/>
        </p:nvGrpSpPr>
        <p:grpSpPr>
          <a:xfrm>
            <a:off x="586667" y="450906"/>
            <a:ext cx="1547987" cy="501594"/>
            <a:chOff x="3935730" y="1943141"/>
            <a:chExt cx="10416540" cy="3375268"/>
          </a:xfrm>
        </p:grpSpPr>
        <p:pic>
          <p:nvPicPr>
            <p:cNvPr id="38" name="Picture 37" descr="A black and white logo&#10;&#10;Description automatically generated">
              <a:extLst>
                <a:ext uri="{FF2B5EF4-FFF2-40B4-BE49-F238E27FC236}">
                  <a16:creationId xmlns:a16="http://schemas.microsoft.com/office/drawing/2014/main" id="{6EC3A31B-E2B4-7C85-7202-D51BA412CC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5730" y="2880361"/>
              <a:ext cx="10416540" cy="2438048"/>
            </a:xfrm>
            <a:prstGeom prst="rect">
              <a:avLst/>
            </a:prstGeom>
          </p:spPr>
        </p:pic>
        <p:grpSp>
          <p:nvGrpSpPr>
            <p:cNvPr id="39" name="Group 38">
              <a:extLst>
                <a:ext uri="{FF2B5EF4-FFF2-40B4-BE49-F238E27FC236}">
                  <a16:creationId xmlns:a16="http://schemas.microsoft.com/office/drawing/2014/main" id="{8481B5C4-A1CD-B9A5-72BD-C6FC980421D5}"/>
                </a:ext>
              </a:extLst>
            </p:cNvPr>
            <p:cNvGrpSpPr/>
            <p:nvPr/>
          </p:nvGrpSpPr>
          <p:grpSpPr>
            <a:xfrm>
              <a:off x="3935730" y="1943141"/>
              <a:ext cx="1977390" cy="502920"/>
              <a:chOff x="3935730" y="1943141"/>
              <a:chExt cx="1977390" cy="502920"/>
            </a:xfrm>
          </p:grpSpPr>
          <p:pic>
            <p:nvPicPr>
              <p:cNvPr id="40" name="Picture 39">
                <a:extLst>
                  <a:ext uri="{FF2B5EF4-FFF2-40B4-BE49-F238E27FC236}">
                    <a16:creationId xmlns:a16="http://schemas.microsoft.com/office/drawing/2014/main" id="{5D5CF5A0-0D5D-1E28-5C45-A33FD6F77C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5730" y="1943141"/>
                <a:ext cx="502920" cy="502920"/>
              </a:xfrm>
              <a:prstGeom prst="rect">
                <a:avLst/>
              </a:prstGeom>
            </p:spPr>
          </p:pic>
          <p:pic>
            <p:nvPicPr>
              <p:cNvPr id="41" name="Picture 40">
                <a:extLst>
                  <a:ext uri="{FF2B5EF4-FFF2-40B4-BE49-F238E27FC236}">
                    <a16:creationId xmlns:a16="http://schemas.microsoft.com/office/drawing/2014/main" id="{BF0272AA-CC18-79B1-198F-5C910FF026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410200" y="1943141"/>
                <a:ext cx="502920" cy="502920"/>
              </a:xfrm>
              <a:prstGeom prst="rect">
                <a:avLst/>
              </a:prstGeom>
            </p:spPr>
          </p:pic>
        </p:grpSp>
      </p:grpSp>
      <p:pic>
        <p:nvPicPr>
          <p:cNvPr id="44" name="Picture 43">
            <a:extLst>
              <a:ext uri="{FF2B5EF4-FFF2-40B4-BE49-F238E27FC236}">
                <a16:creationId xmlns:a16="http://schemas.microsoft.com/office/drawing/2014/main" id="{FD3E0EFD-5F62-636B-26EF-9A92AFF2AB0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338245" y="1466559"/>
            <a:ext cx="11334205" cy="11334205"/>
          </a:xfrm>
          <a:prstGeom prst="rect">
            <a:avLst/>
          </a:prstGeom>
        </p:spPr>
      </p:pic>
      <p:grpSp>
        <p:nvGrpSpPr>
          <p:cNvPr id="46" name="Group 45">
            <a:extLst>
              <a:ext uri="{FF2B5EF4-FFF2-40B4-BE49-F238E27FC236}">
                <a16:creationId xmlns:a16="http://schemas.microsoft.com/office/drawing/2014/main" id="{76984B4E-DA50-176D-C9B5-BA2267FAEC83}"/>
              </a:ext>
            </a:extLst>
          </p:cNvPr>
          <p:cNvGrpSpPr/>
          <p:nvPr/>
        </p:nvGrpSpPr>
        <p:grpSpPr>
          <a:xfrm>
            <a:off x="-152400" y="2935356"/>
            <a:ext cx="7067519" cy="6184824"/>
            <a:chOff x="-152400" y="2935356"/>
            <a:chExt cx="7067519" cy="6184824"/>
          </a:xfrm>
        </p:grpSpPr>
        <p:pic>
          <p:nvPicPr>
            <p:cNvPr id="45" name="Picture 44" descr="A blue brain with white lights&#10;&#10;Description automatically generated">
              <a:extLst>
                <a:ext uri="{FF2B5EF4-FFF2-40B4-BE49-F238E27FC236}">
                  <a16:creationId xmlns:a16="http://schemas.microsoft.com/office/drawing/2014/main" id="{2CAB5CC4-397A-051C-EC62-543E8E9110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175" y="2935356"/>
              <a:ext cx="4468678" cy="3628107"/>
            </a:xfrm>
            <a:prstGeom prst="rect">
              <a:avLst/>
            </a:prstGeom>
          </p:spPr>
        </p:pic>
        <p:pic>
          <p:nvPicPr>
            <p:cNvPr id="43" name="Picture 42" descr="A robot hand with a black background&#10;&#10;Description automatically generated">
              <a:extLst>
                <a:ext uri="{FF2B5EF4-FFF2-40B4-BE49-F238E27FC236}">
                  <a16:creationId xmlns:a16="http://schemas.microsoft.com/office/drawing/2014/main" id="{F4B90794-CA20-A38B-8F86-C146C7FCE9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52400" y="4408501"/>
              <a:ext cx="7067519" cy="4711679"/>
            </a:xfrm>
            <a:prstGeom prst="rect">
              <a:avLst/>
            </a:prstGeom>
          </p:spPr>
        </p:pic>
      </p:grpSp>
      <p:pic>
        <p:nvPicPr>
          <p:cNvPr id="49" name="Picture 48">
            <a:extLst>
              <a:ext uri="{FF2B5EF4-FFF2-40B4-BE49-F238E27FC236}">
                <a16:creationId xmlns:a16="http://schemas.microsoft.com/office/drawing/2014/main" id="{1B07B346-06DB-4AC6-3E7D-6ABEC5ABE1A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flipH="1">
            <a:off x="22357735" y="5642737"/>
            <a:ext cx="5237285" cy="5237285"/>
          </a:xfrm>
          <a:prstGeom prst="rect">
            <a:avLst/>
          </a:prstGeom>
        </p:spPr>
      </p:pic>
      <p:pic>
        <p:nvPicPr>
          <p:cNvPr id="50" name="Picture 49" descr="A robot with blue and white body&#10;&#10;Description automatically generated with medium confidence">
            <a:extLst>
              <a:ext uri="{FF2B5EF4-FFF2-40B4-BE49-F238E27FC236}">
                <a16:creationId xmlns:a16="http://schemas.microsoft.com/office/drawing/2014/main" id="{D121D8E5-2CCC-30D6-0C50-C0295BA6D5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69600" y="5582483"/>
            <a:ext cx="3356540" cy="4200069"/>
          </a:xfrm>
          <a:prstGeom prst="rect">
            <a:avLst/>
          </a:prstGeom>
        </p:spPr>
      </p:pic>
    </p:spTree>
    <p:extLst>
      <p:ext uri="{BB962C8B-B14F-4D97-AF65-F5344CB8AC3E}">
        <p14:creationId xmlns:p14="http://schemas.microsoft.com/office/powerpoint/2010/main" val="1873056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5FE8740-E05E-4514-92B2-A162CC2B86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4789</TotalTime>
  <Words>366</Words>
  <Application>Microsoft Office PowerPoint</Application>
  <PresentationFormat>Custom</PresentationFormat>
  <Paragraphs>55</Paragraphs>
  <Slides>10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Poppins</vt:lpstr>
      <vt:lpstr>Arial</vt:lpstr>
      <vt:lpstr>Calibri</vt:lpstr>
      <vt:lpstr>Montserrat</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Modern Medical Healthcare Presentation</dc:title>
  <dc:creator>SUMIT KUMAR</dc:creator>
  <cp:lastModifiedBy>SUMIT KUMAR</cp:lastModifiedBy>
  <cp:revision>475</cp:revision>
  <dcterms:created xsi:type="dcterms:W3CDTF">2006-08-16T00:00:00Z</dcterms:created>
  <dcterms:modified xsi:type="dcterms:W3CDTF">2024-05-07T00:57:06Z</dcterms:modified>
  <dc:identifier>DAF_xM7NJnk</dc:identifier>
</cp:coreProperties>
</file>